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22033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hero-classroo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2200" y="0"/>
            <a:ext cx="6016752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0" y="0"/>
            <a:ext cx="6309360" cy="6858000"/>
          </a:xfrm>
          <a:prstGeom prst="rect">
            <a:avLst/>
          </a:prstGeom>
          <a:solidFill>
            <a:srgbClr val="122033"/>
          </a:solidFill>
          <a:ln w="9525">
            <a:solidFill>
              <a:srgbClr val="1220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658368" y="658368"/>
            <a:ext cx="4206240" cy="25603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008080"/>
                </a:solidFill>
                <a:latin typeface="Arial"/>
              </a:rPr>
              <a:t>DISTRICT LEVEL DELIBERATIONS | CT &amp; AI 2026-27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8368" y="1444752"/>
            <a:ext cx="5074920" cy="114300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3600" b="1">
                <a:solidFill>
                  <a:srgbClr val="FFFFFF"/>
                </a:solidFill>
                <a:latin typeface="Arial"/>
              </a:rPr>
              <a:t>From Play to
Abstraction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2852928"/>
            <a:ext cx="4800600" cy="82296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E1EAF1"/>
                </a:solidFill>
                <a:latin typeface="Arial"/>
              </a:rPr>
              <a:t>Helping Grades 3-8 understand machine learning, neural networks, compression and LLMs through classroom activities.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94944" y="5696712"/>
            <a:ext cx="4526280" cy="25603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E1EAF1"/>
                </a:solidFill>
                <a:latin typeface="Arial"/>
              </a:rPr>
              <a:t>Activity-based | Low-cost | Inclusive | Scalable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66928" y="6464808"/>
            <a:ext cx="6309360" cy="16459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750" b="0">
                <a:solidFill>
                  <a:srgbClr val="C7D1DC"/>
                </a:solidFill>
                <a:latin typeface="Arial"/>
              </a:rPr>
              <a:t>Case Paper for District Level Deliberations on CT &amp; AI 2026-27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173968" y="6437376"/>
            <a:ext cx="457200" cy="16459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r">
              <a:lnSpc>
                <a:spcPct val="100000"/>
              </a:lnSpc>
            </a:pPr>
            <a:r>
              <a:rPr sz="800" b="1">
                <a:solidFill>
                  <a:srgbClr val="C7D1DC"/>
                </a:solidFill>
                <a:latin typeface="Arial"/>
              </a:rPr>
              <a:t>01</a:t>
            </a:r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10896"/>
            <a:ext cx="2834640" cy="22860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850" b="1">
                <a:solidFill>
                  <a:srgbClr val="008080"/>
                </a:solidFill>
                <a:latin typeface="Arial"/>
              </a:rPr>
              <a:t>MODULE 2  ·  CLASSROOM CONTENT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58368"/>
            <a:ext cx="9326880" cy="51206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122033"/>
                </a:solidFill>
                <a:latin typeface="Arial"/>
              </a:rPr>
              <a:t>Sorting, Grouping &amp; Classification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5216" y="1216152"/>
            <a:ext cx="10424160" cy="31089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5B6777"/>
                </a:solidFill>
                <a:latin typeface="Arial"/>
              </a:rPr>
              <a:t>The same cards group many ways - children discover that a 'feature' is just a useful clue.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566928" y="1627632"/>
            <a:ext cx="10908792" cy="0"/>
          </a:xfrm>
          <a:prstGeom prst="line">
            <a:avLst/>
          </a:prstGeom>
          <a:ln w="12700">
            <a:solidFill>
              <a:srgbClr val="DDE2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ounded Rectangle 5"/>
          <p:cNvSpPr/>
          <p:nvPr/>
        </p:nvSpPr>
        <p:spPr>
          <a:xfrm>
            <a:off x="566928" y="1847088"/>
            <a:ext cx="5870448" cy="422452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41248" y="2048256"/>
            <a:ext cx="5120640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DA5845"/>
                </a:solidFill>
                <a:latin typeface="Arial"/>
              </a:rPr>
              <a:t>HOW THE TEACHER LEADS IT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41248" y="2505456"/>
            <a:ext cx="310896" cy="310896"/>
          </a:xfrm>
          <a:prstGeom prst="roundRect">
            <a:avLst>
              <a:gd name="adj" fmla="val 6000"/>
            </a:avLst>
          </a:prstGeom>
          <a:solidFill>
            <a:srgbClr val="DA5845"/>
          </a:solidFill>
          <a:ln w="9525">
            <a:solidFill>
              <a:srgbClr val="DA58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41248" y="2551176"/>
            <a:ext cx="310896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98448" y="2468880"/>
            <a:ext cx="4937760" cy="84124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50" b="0">
                <a:solidFill>
                  <a:srgbClr val="232D3B"/>
                </a:solidFill>
                <a:latin typeface="Arial"/>
              </a:rPr>
              <a:t>Sort cards the obvious way - animals, fruits, vehicles.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41248" y="3346704"/>
            <a:ext cx="310896" cy="310896"/>
          </a:xfrm>
          <a:prstGeom prst="roundRect">
            <a:avLst>
              <a:gd name="adj" fmla="val 6000"/>
            </a:avLst>
          </a:prstGeom>
          <a:solidFill>
            <a:srgbClr val="DA5845"/>
          </a:solidFill>
          <a:ln w="9525">
            <a:solidFill>
              <a:srgbClr val="DA58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3392424"/>
            <a:ext cx="310896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98448" y="3310128"/>
            <a:ext cx="4937760" cy="84124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50" b="0">
                <a:solidFill>
                  <a:srgbClr val="232D3B"/>
                </a:solidFill>
                <a:latin typeface="Arial"/>
              </a:rPr>
              <a:t>Re-sort the SAME cards by colour, size, legs, wheels or living/non-living.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41248" y="4187952"/>
            <a:ext cx="310896" cy="310896"/>
          </a:xfrm>
          <a:prstGeom prst="roundRect">
            <a:avLst>
              <a:gd name="adj" fmla="val 6000"/>
            </a:avLst>
          </a:prstGeom>
          <a:solidFill>
            <a:srgbClr val="DA5845"/>
          </a:solidFill>
          <a:ln w="9525">
            <a:solidFill>
              <a:srgbClr val="DA58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41248" y="4233672"/>
            <a:ext cx="310896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98448" y="4151376"/>
            <a:ext cx="4937760" cy="84124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50" b="0">
                <a:solidFill>
                  <a:srgbClr val="232D3B"/>
                </a:solidFill>
                <a:latin typeface="Arial"/>
              </a:rPr>
              <a:t>Give a new card - "where does it go, and why?" Children must justify.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41248" y="5029200"/>
            <a:ext cx="310896" cy="310896"/>
          </a:xfrm>
          <a:prstGeom prst="roundRect">
            <a:avLst>
              <a:gd name="adj" fmla="val 6000"/>
            </a:avLst>
          </a:prstGeom>
          <a:solidFill>
            <a:srgbClr val="DA5845"/>
          </a:solidFill>
          <a:ln w="9525">
            <a:solidFill>
              <a:srgbClr val="DA58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41248" y="5074920"/>
            <a:ext cx="310896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Arial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98448" y="4992624"/>
            <a:ext cx="4937760" cy="84124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50" b="0">
                <a:solidFill>
                  <a:srgbClr val="232D3B"/>
                </a:solidFill>
                <a:latin typeface="Arial"/>
              </a:rPr>
              <a:t>Bridge to ML: a model also picks useful features to classify new examples.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565392" y="1847088"/>
            <a:ext cx="5056632" cy="2432304"/>
          </a:xfrm>
          <a:prstGeom prst="roundRect">
            <a:avLst>
              <a:gd name="adj" fmla="val 6000"/>
            </a:avLst>
          </a:prstGeom>
          <a:solidFill>
            <a:srgbClr val="F5F7FA"/>
          </a:solidFill>
          <a:ln w="9525">
            <a:solidFill>
              <a:srgbClr val="DA58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821424" y="2048256"/>
            <a:ext cx="4663440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DA5845"/>
                </a:solidFill>
                <a:latin typeface="Arial"/>
              </a:rPr>
              <a:t>THE LIVE ACTIVITY  (interactive on the website)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21424" y="2450592"/>
            <a:ext cx="4553712" cy="169164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50" b="0">
                <a:solidFill>
                  <a:srgbClr val="232D3B"/>
                </a:solidFill>
                <a:latin typeface="Arial"/>
              </a:rPr>
              <a:t>Re-group nine cards instantly as the feature changes; then watch the machine plot items by features and circle the clusters - classification vs clustering.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821424" y="4498848"/>
            <a:ext cx="4663440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DA5845"/>
                </a:solidFill>
                <a:latin typeface="Arial"/>
              </a:rPr>
              <a:t>KEY WORDS CHILDREN LEAVE WITH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821424" y="4846320"/>
            <a:ext cx="1014069" cy="310896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A58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821424" y="4896612"/>
            <a:ext cx="1014069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050" b="1">
                <a:solidFill>
                  <a:srgbClr val="DA5845"/>
                </a:solidFill>
                <a:latin typeface="Arial"/>
              </a:rPr>
              <a:t>feature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7945221" y="4846320"/>
            <a:ext cx="818388" cy="310896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A58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945221" y="4896612"/>
            <a:ext cx="818388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050" b="1">
                <a:solidFill>
                  <a:srgbClr val="DA5845"/>
                </a:solidFill>
                <a:latin typeface="Arial"/>
              </a:rPr>
              <a:t>label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8873337" y="4846320"/>
            <a:ext cx="1698955" cy="310896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A58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873337" y="4896612"/>
            <a:ext cx="1698955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050" b="1">
                <a:solidFill>
                  <a:srgbClr val="DA5845"/>
                </a:solidFill>
                <a:latin typeface="Arial"/>
              </a:rPr>
              <a:t>classification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821424" y="5266944"/>
            <a:ext cx="1307592" cy="310896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A58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821424" y="5317236"/>
            <a:ext cx="1307592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050" b="1">
                <a:solidFill>
                  <a:srgbClr val="DA5845"/>
                </a:solidFill>
                <a:latin typeface="Arial"/>
              </a:rPr>
              <a:t>clustering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8238744" y="5266944"/>
            <a:ext cx="720547" cy="310896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A58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238744" y="5317236"/>
            <a:ext cx="720547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050" b="1">
                <a:solidFill>
                  <a:srgbClr val="DA5845"/>
                </a:solidFill>
                <a:latin typeface="Arial"/>
              </a:rPr>
              <a:t>rule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66928" y="6464808"/>
            <a:ext cx="6309360" cy="16459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750" b="0">
                <a:solidFill>
                  <a:srgbClr val="5B6777"/>
                </a:solidFill>
                <a:latin typeface="Arial"/>
              </a:rPr>
              <a:t>Case Paper for District Level Deliberations on CT &amp; AI 2026-27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1173968" y="6437376"/>
            <a:ext cx="457200" cy="16459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r">
              <a:lnSpc>
                <a:spcPct val="100000"/>
              </a:lnSpc>
            </a:pPr>
            <a:r>
              <a:rPr sz="800" b="1">
                <a:solidFill>
                  <a:srgbClr val="5B6777"/>
                </a:solidFill>
                <a:latin typeface="Arial"/>
              </a:rPr>
              <a:t>10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4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4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4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4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4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10896"/>
            <a:ext cx="2834640" cy="22860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850" b="1">
                <a:solidFill>
                  <a:srgbClr val="008080"/>
                </a:solidFill>
                <a:latin typeface="Arial"/>
              </a:rPr>
              <a:t>MODULE 3  ·  CLASSROOM CONTENT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58368"/>
            <a:ext cx="9326880" cy="51206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122033"/>
                </a:solidFill>
                <a:latin typeface="Arial"/>
              </a:rPr>
              <a:t>Training a Human Model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5216" y="1216152"/>
            <a:ext cx="10424160" cy="31089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5B6777"/>
                </a:solidFill>
                <a:latin typeface="Arial"/>
              </a:rPr>
              <a:t>One child becomes the 'machine'; the class trains it - and the mistakes are the gold.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566928" y="1627632"/>
            <a:ext cx="10908792" cy="0"/>
          </a:xfrm>
          <a:prstGeom prst="line">
            <a:avLst/>
          </a:prstGeom>
          <a:ln w="12700">
            <a:solidFill>
              <a:srgbClr val="DDE2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ounded Rectangle 5"/>
          <p:cNvSpPr/>
          <p:nvPr/>
        </p:nvSpPr>
        <p:spPr>
          <a:xfrm>
            <a:off x="566928" y="1847088"/>
            <a:ext cx="5870448" cy="422452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41248" y="2048256"/>
            <a:ext cx="5120640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E2A43B"/>
                </a:solidFill>
                <a:latin typeface="Arial"/>
              </a:rPr>
              <a:t>HOW THE TEACHER LEADS IT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41248" y="2505456"/>
            <a:ext cx="310896" cy="310896"/>
          </a:xfrm>
          <a:prstGeom prst="roundRect">
            <a:avLst>
              <a:gd name="adj" fmla="val 6000"/>
            </a:avLst>
          </a:prstGeom>
          <a:solidFill>
            <a:srgbClr val="E2A43B"/>
          </a:solidFill>
          <a:ln w="9525">
            <a:solidFill>
              <a:srgbClr val="E2A4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41248" y="2551176"/>
            <a:ext cx="310896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98448" y="2468880"/>
            <a:ext cx="4937760" cy="84124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50" b="0">
                <a:solidFill>
                  <a:srgbClr val="232D3B"/>
                </a:solidFill>
                <a:latin typeface="Arial"/>
              </a:rPr>
              <a:t>Pick a "machine". Feed labelled examples one by one (apple = healthy, chips = junk).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41248" y="3346704"/>
            <a:ext cx="310896" cy="310896"/>
          </a:xfrm>
          <a:prstGeom prst="roundRect">
            <a:avLst>
              <a:gd name="adj" fmla="val 6000"/>
            </a:avLst>
          </a:prstGeom>
          <a:solidFill>
            <a:srgbClr val="E2A43B"/>
          </a:solidFill>
          <a:ln w="9525">
            <a:solidFill>
              <a:srgbClr val="E2A4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3392424"/>
            <a:ext cx="310896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98448" y="3310128"/>
            <a:ext cx="4937760" cy="84124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50" b="0">
                <a:solidFill>
                  <a:srgbClr val="232D3B"/>
                </a:solidFill>
                <a:latin typeface="Arial"/>
              </a:rPr>
              <a:t>The machine infers the rule from the examples alone.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41248" y="4187952"/>
            <a:ext cx="310896" cy="310896"/>
          </a:xfrm>
          <a:prstGeom prst="roundRect">
            <a:avLst>
              <a:gd name="adj" fmla="val 6000"/>
            </a:avLst>
          </a:prstGeom>
          <a:solidFill>
            <a:srgbClr val="E2A43B"/>
          </a:solidFill>
          <a:ln w="9525">
            <a:solidFill>
              <a:srgbClr val="E2A4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41248" y="4233672"/>
            <a:ext cx="310896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98448" y="4151376"/>
            <a:ext cx="4937760" cy="84124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50" b="0">
                <a:solidFill>
                  <a:srgbClr val="232D3B"/>
                </a:solidFill>
                <a:latin typeface="Arial"/>
              </a:rPr>
              <a:t>Test with unseen items - banana, pizza, sprouts, juice.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41248" y="5029200"/>
            <a:ext cx="310896" cy="310896"/>
          </a:xfrm>
          <a:prstGeom prst="roundRect">
            <a:avLst>
              <a:gd name="adj" fmla="val 6000"/>
            </a:avLst>
          </a:prstGeom>
          <a:solidFill>
            <a:srgbClr val="E2A43B"/>
          </a:solidFill>
          <a:ln w="9525">
            <a:solidFill>
              <a:srgbClr val="E2A4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41248" y="5074920"/>
            <a:ext cx="310896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Arial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98448" y="4992624"/>
            <a:ext cx="4937760" cy="84124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50" b="0">
                <a:solidFill>
                  <a:srgbClr val="232D3B"/>
                </a:solidFill>
                <a:latin typeface="Arial"/>
              </a:rPr>
              <a:t>Discuss mistakes -&gt; memorisation vs generalisation; variety of examples matters.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565392" y="1847088"/>
            <a:ext cx="5056632" cy="2432304"/>
          </a:xfrm>
          <a:prstGeom prst="roundRect">
            <a:avLst>
              <a:gd name="adj" fmla="val 6000"/>
            </a:avLst>
          </a:prstGeom>
          <a:solidFill>
            <a:srgbClr val="F5F7FA"/>
          </a:solidFill>
          <a:ln w="9525">
            <a:solidFill>
              <a:srgbClr val="E2A4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821424" y="2048256"/>
            <a:ext cx="4663440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E2A43B"/>
                </a:solidFill>
                <a:latin typeface="Arial"/>
              </a:rPr>
              <a:t>THE LIVE ACTIVITY  (interactive on the website)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21424" y="2450592"/>
            <a:ext cx="4553712" cy="169164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50" b="0">
                <a:solidFill>
                  <a:srgbClr val="232D3B"/>
                </a:solidFill>
                <a:latin typeface="Arial"/>
              </a:rPr>
              <a:t>Train the machine on six examples, then keep testing; watch it stumble on grey-area items - and watch its weights adjust as accuracy climbs.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821424" y="4498848"/>
            <a:ext cx="4663440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E2A43B"/>
                </a:solidFill>
                <a:latin typeface="Arial"/>
              </a:rPr>
              <a:t>KEY WORDS CHILDREN LEAVE WITH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821424" y="4846320"/>
            <a:ext cx="1111910" cy="310896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2A4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821424" y="4896612"/>
            <a:ext cx="1111910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050" b="1">
                <a:solidFill>
                  <a:srgbClr val="E2A43B"/>
                </a:solidFill>
                <a:latin typeface="Arial"/>
              </a:rPr>
              <a:t>training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8043062" y="4846320"/>
            <a:ext cx="1014069" cy="310896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2A4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043062" y="4896612"/>
            <a:ext cx="1014069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050" b="1">
                <a:solidFill>
                  <a:srgbClr val="E2A43B"/>
                </a:solidFill>
                <a:latin typeface="Arial"/>
              </a:rPr>
              <a:t>weights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9166859" y="4846320"/>
            <a:ext cx="1014069" cy="310896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2A4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166859" y="4896612"/>
            <a:ext cx="1014069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050" b="1">
                <a:solidFill>
                  <a:srgbClr val="E2A43B"/>
                </a:solidFill>
                <a:latin typeface="Arial"/>
              </a:rPr>
              <a:t>testing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10290657" y="4846320"/>
            <a:ext cx="818388" cy="310896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2A4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10290657" y="4896612"/>
            <a:ext cx="818388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050" b="1">
                <a:solidFill>
                  <a:srgbClr val="E2A43B"/>
                </a:solidFill>
                <a:latin typeface="Arial"/>
              </a:rPr>
              <a:t>error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821424" y="5266944"/>
            <a:ext cx="1698955" cy="310896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E2A4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6821424" y="5317236"/>
            <a:ext cx="1698955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050" b="1">
                <a:solidFill>
                  <a:srgbClr val="E2A43B"/>
                </a:solidFill>
                <a:latin typeface="Arial"/>
              </a:rPr>
              <a:t>generalisation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66928" y="6464808"/>
            <a:ext cx="6309360" cy="16459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750" b="0">
                <a:solidFill>
                  <a:srgbClr val="5B6777"/>
                </a:solidFill>
                <a:latin typeface="Arial"/>
              </a:rPr>
              <a:t>Case Paper for District Level Deliberations on CT &amp; AI 2026-27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1173968" y="6437376"/>
            <a:ext cx="457200" cy="16459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r">
              <a:lnSpc>
                <a:spcPct val="100000"/>
              </a:lnSpc>
            </a:pPr>
            <a:r>
              <a:rPr sz="800" b="1">
                <a:solidFill>
                  <a:srgbClr val="5B6777"/>
                </a:solidFill>
                <a:latin typeface="Arial"/>
              </a:rPr>
              <a:t>11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4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4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4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4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4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10896"/>
            <a:ext cx="2834640" cy="22860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850" b="1">
                <a:solidFill>
                  <a:srgbClr val="008080"/>
                </a:solidFill>
                <a:latin typeface="Arial"/>
              </a:rPr>
              <a:t>MODULE 4  ·  CLASSROOM CONTENT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58368"/>
            <a:ext cx="9326880" cy="51206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122033"/>
                </a:solidFill>
                <a:latin typeface="Arial"/>
              </a:rPr>
              <a:t>From Pixels to Pictures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5216" y="1216152"/>
            <a:ext cx="10424160" cy="31089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5B6777"/>
                </a:solidFill>
                <a:latin typeface="Arial"/>
              </a:rPr>
              <a:t>A computer does not see a picture - it receives numbers, then builds meaning in layers.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566928" y="1627632"/>
            <a:ext cx="10908792" cy="0"/>
          </a:xfrm>
          <a:prstGeom prst="line">
            <a:avLst/>
          </a:prstGeom>
          <a:ln w="12700">
            <a:solidFill>
              <a:srgbClr val="DDE2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ounded Rectangle 5"/>
          <p:cNvSpPr/>
          <p:nvPr/>
        </p:nvSpPr>
        <p:spPr>
          <a:xfrm>
            <a:off x="566928" y="1847088"/>
            <a:ext cx="5870448" cy="422452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41248" y="2048256"/>
            <a:ext cx="5120640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446FB5"/>
                </a:solidFill>
                <a:latin typeface="Arial"/>
              </a:rPr>
              <a:t>HOW THE TEACHER LEADS IT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41248" y="2505456"/>
            <a:ext cx="310896" cy="310896"/>
          </a:xfrm>
          <a:prstGeom prst="roundRect">
            <a:avLst>
              <a:gd name="adj" fmla="val 6000"/>
            </a:avLst>
          </a:prstGeom>
          <a:solidFill>
            <a:srgbClr val="446FB5"/>
          </a:solidFill>
          <a:ln w="9525">
            <a:solidFill>
              <a:srgbClr val="446FB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41248" y="2551176"/>
            <a:ext cx="310896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98448" y="2468880"/>
            <a:ext cx="4937760" cy="84124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50" b="0">
                <a:solidFill>
                  <a:srgbClr val="232D3B"/>
                </a:solidFill>
                <a:latin typeface="Arial"/>
              </a:rPr>
              <a:t>Draw a grid; fill squares to make a letter or smiley.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41248" y="3346704"/>
            <a:ext cx="310896" cy="310896"/>
          </a:xfrm>
          <a:prstGeom prst="roundRect">
            <a:avLst>
              <a:gd name="adj" fmla="val 6000"/>
            </a:avLst>
          </a:prstGeom>
          <a:solidFill>
            <a:srgbClr val="446FB5"/>
          </a:solidFill>
          <a:ln w="9525">
            <a:solidFill>
              <a:srgbClr val="446FB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3392424"/>
            <a:ext cx="310896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98448" y="3310128"/>
            <a:ext cx="4937760" cy="84124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50" b="0">
                <a:solidFill>
                  <a:srgbClr val="232D3B"/>
                </a:solidFill>
                <a:latin typeface="Arial"/>
              </a:rPr>
              <a:t>Rewrite it as 1s and 0s - the image becomes data.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41248" y="4187952"/>
            <a:ext cx="310896" cy="310896"/>
          </a:xfrm>
          <a:prstGeom prst="roundRect">
            <a:avLst>
              <a:gd name="adj" fmla="val 6000"/>
            </a:avLst>
          </a:prstGeom>
          <a:solidFill>
            <a:srgbClr val="446FB5"/>
          </a:solidFill>
          <a:ln w="9525">
            <a:solidFill>
              <a:srgbClr val="446FB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41248" y="4233672"/>
            <a:ext cx="310896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98448" y="4151376"/>
            <a:ext cx="4937760" cy="84124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50" b="0">
                <a:solidFill>
                  <a:srgbClr val="232D3B"/>
                </a:solidFill>
                <a:latin typeface="Arial"/>
              </a:rPr>
              <a:t>Compare two different "A"s - the surface differs, the deep structure stays.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41248" y="5029200"/>
            <a:ext cx="310896" cy="310896"/>
          </a:xfrm>
          <a:prstGeom prst="roundRect">
            <a:avLst>
              <a:gd name="adj" fmla="val 6000"/>
            </a:avLst>
          </a:prstGeom>
          <a:solidFill>
            <a:srgbClr val="446FB5"/>
          </a:solidFill>
          <a:ln w="9525">
            <a:solidFill>
              <a:srgbClr val="446FB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41248" y="5074920"/>
            <a:ext cx="310896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Arial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98448" y="4992624"/>
            <a:ext cx="4937760" cy="84124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50" b="0">
                <a:solidFill>
                  <a:srgbClr val="232D3B"/>
                </a:solidFill>
                <a:latin typeface="Arial"/>
              </a:rPr>
              <a:t>Act out a human neural network: edges -&gt; parts -&gt; answer.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565392" y="1847088"/>
            <a:ext cx="5056632" cy="2432304"/>
          </a:xfrm>
          <a:prstGeom prst="roundRect">
            <a:avLst>
              <a:gd name="adj" fmla="val 6000"/>
            </a:avLst>
          </a:prstGeom>
          <a:solidFill>
            <a:srgbClr val="F5F7FA"/>
          </a:solidFill>
          <a:ln w="9525">
            <a:solidFill>
              <a:srgbClr val="446FB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821424" y="2048256"/>
            <a:ext cx="4663440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446FB5"/>
                </a:solidFill>
                <a:latin typeface="Arial"/>
              </a:rPr>
              <a:t>THE LIVE ACTIVITY  (interactive on the website)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21424" y="2450592"/>
            <a:ext cx="4553712" cy="169164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50" b="0">
                <a:solidFill>
                  <a:srgbClr val="232D3B"/>
                </a:solidFill>
                <a:latin typeface="Arial"/>
              </a:rPr>
              <a:t>Click cells to draw, toggle the 0/1 view, and fire the layers; the machine view shows each layer as numbers x weights producing the answer.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821424" y="4498848"/>
            <a:ext cx="4663440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446FB5"/>
                </a:solidFill>
                <a:latin typeface="Arial"/>
              </a:rPr>
              <a:t>KEY WORDS CHILDREN LEAVE WITH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821424" y="4846320"/>
            <a:ext cx="818388" cy="310896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446FB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821424" y="4896612"/>
            <a:ext cx="818388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050" b="1">
                <a:solidFill>
                  <a:srgbClr val="446FB5"/>
                </a:solidFill>
                <a:latin typeface="Arial"/>
              </a:rPr>
              <a:t>pixel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7749540" y="4846320"/>
            <a:ext cx="818388" cy="310896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446FB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749540" y="4896612"/>
            <a:ext cx="818388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050" b="1">
                <a:solidFill>
                  <a:srgbClr val="446FB5"/>
                </a:solidFill>
                <a:latin typeface="Arial"/>
              </a:rPr>
              <a:t>0 / 1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8677656" y="4846320"/>
            <a:ext cx="1698955" cy="310896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446FB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677656" y="4896612"/>
            <a:ext cx="1698955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050" b="1">
                <a:solidFill>
                  <a:srgbClr val="446FB5"/>
                </a:solidFill>
                <a:latin typeface="Arial"/>
              </a:rPr>
              <a:t>representation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10486339" y="4846320"/>
            <a:ext cx="916228" cy="310896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446FB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10486339" y="4896612"/>
            <a:ext cx="916228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050" b="1">
                <a:solidFill>
                  <a:srgbClr val="446FB5"/>
                </a:solidFill>
                <a:latin typeface="Arial"/>
              </a:rPr>
              <a:t>layers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66928" y="6464808"/>
            <a:ext cx="6309360" cy="16459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750" b="0">
                <a:solidFill>
                  <a:srgbClr val="5B6777"/>
                </a:solidFill>
                <a:latin typeface="Arial"/>
              </a:rPr>
              <a:t>Case Paper for District Level Deliberations on CT &amp; AI 2026-27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1173968" y="6437376"/>
            <a:ext cx="457200" cy="16459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r">
              <a:lnSpc>
                <a:spcPct val="100000"/>
              </a:lnSpc>
            </a:pPr>
            <a:r>
              <a:rPr sz="800" b="1">
                <a:solidFill>
                  <a:srgbClr val="5B6777"/>
                </a:solidFill>
                <a:latin typeface="Arial"/>
              </a:rPr>
              <a:t>12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4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4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4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10896"/>
            <a:ext cx="2834640" cy="22860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850" b="1">
                <a:solidFill>
                  <a:srgbClr val="008080"/>
                </a:solidFill>
                <a:latin typeface="Arial"/>
              </a:rPr>
              <a:t>MODULE 5  ·  CLASSROOM CONTENT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58368"/>
            <a:ext cx="9326880" cy="51206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122033"/>
                </a:solidFill>
                <a:latin typeface="Arial"/>
              </a:rPr>
              <a:t>Compression - Keeping What Matters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5216" y="1216152"/>
            <a:ext cx="10424160" cy="31089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5B6777"/>
                </a:solidFill>
                <a:latin typeface="Arial"/>
              </a:rPr>
              <a:t>Forgetting detail is a feature, not a bug - children keep structure and drop clutter.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566928" y="1627632"/>
            <a:ext cx="10908792" cy="0"/>
          </a:xfrm>
          <a:prstGeom prst="line">
            <a:avLst/>
          </a:prstGeom>
          <a:ln w="12700">
            <a:solidFill>
              <a:srgbClr val="DDE2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ounded Rectangle 5"/>
          <p:cNvSpPr/>
          <p:nvPr/>
        </p:nvSpPr>
        <p:spPr>
          <a:xfrm>
            <a:off x="566928" y="1847088"/>
            <a:ext cx="5870448" cy="422452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41248" y="2048256"/>
            <a:ext cx="5120640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4E896C"/>
                </a:solidFill>
                <a:latin typeface="Arial"/>
              </a:rPr>
              <a:t>HOW THE TEACHER LEADS IT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41248" y="2505456"/>
            <a:ext cx="310896" cy="310896"/>
          </a:xfrm>
          <a:prstGeom prst="roundRect">
            <a:avLst>
              <a:gd name="adj" fmla="val 6000"/>
            </a:avLst>
          </a:prstGeom>
          <a:solidFill>
            <a:srgbClr val="4E896C"/>
          </a:solidFill>
          <a:ln w="9525">
            <a:solidFill>
              <a:srgbClr val="4E896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41248" y="2551176"/>
            <a:ext cx="310896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98448" y="2468880"/>
            <a:ext cx="4937760" cy="84124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50" b="0">
                <a:solidFill>
                  <a:srgbClr val="232D3B"/>
                </a:solidFill>
                <a:latin typeface="Arial"/>
              </a:rPr>
              <a:t>Ask: do you recall every detail of a face you saw yesterday?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41248" y="3346704"/>
            <a:ext cx="310896" cy="310896"/>
          </a:xfrm>
          <a:prstGeom prst="roundRect">
            <a:avLst>
              <a:gd name="adj" fmla="val 6000"/>
            </a:avLst>
          </a:prstGeom>
          <a:solidFill>
            <a:srgbClr val="4E896C"/>
          </a:solidFill>
          <a:ln w="9525">
            <a:solidFill>
              <a:srgbClr val="4E896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3392424"/>
            <a:ext cx="310896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98448" y="3310128"/>
            <a:ext cx="4937760" cy="84124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50" b="0">
                <a:solidFill>
                  <a:srgbClr val="232D3B"/>
                </a:solidFill>
                <a:latin typeface="Arial"/>
              </a:rPr>
              <a:t>Flash a busy picture briefly, then hide it.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41248" y="4187952"/>
            <a:ext cx="310896" cy="310896"/>
          </a:xfrm>
          <a:prstGeom prst="roundRect">
            <a:avLst>
              <a:gd name="adj" fmla="val 6000"/>
            </a:avLst>
          </a:prstGeom>
          <a:solidFill>
            <a:srgbClr val="4E896C"/>
          </a:solidFill>
          <a:ln w="9525">
            <a:solidFill>
              <a:srgbClr val="4E896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41248" y="4233672"/>
            <a:ext cx="310896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98448" y="4151376"/>
            <a:ext cx="4937760" cy="84124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50" b="0">
                <a:solidFill>
                  <a:srgbClr val="232D3B"/>
                </a:solidFill>
                <a:latin typeface="Arial"/>
              </a:rPr>
              <a:t>Children draw from memory - compare what was kept vs forgotten.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41248" y="5029200"/>
            <a:ext cx="310896" cy="310896"/>
          </a:xfrm>
          <a:prstGeom prst="roundRect">
            <a:avLst>
              <a:gd name="adj" fmla="val 6000"/>
            </a:avLst>
          </a:prstGeom>
          <a:solidFill>
            <a:srgbClr val="4E896C"/>
          </a:solidFill>
          <a:ln w="9525">
            <a:solidFill>
              <a:srgbClr val="4E896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41248" y="5074920"/>
            <a:ext cx="310896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Arial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98448" y="4992624"/>
            <a:ext cx="4937760" cy="84124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50" b="0">
                <a:solidFill>
                  <a:srgbClr val="232D3B"/>
                </a:solidFill>
                <a:latin typeface="Arial"/>
              </a:rPr>
              <a:t>Name it: compression = keep useful info, drop the rest.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565392" y="1847088"/>
            <a:ext cx="5056632" cy="2432304"/>
          </a:xfrm>
          <a:prstGeom prst="roundRect">
            <a:avLst>
              <a:gd name="adj" fmla="val 6000"/>
            </a:avLst>
          </a:prstGeom>
          <a:solidFill>
            <a:srgbClr val="F5F7FA"/>
          </a:solidFill>
          <a:ln w="9525">
            <a:solidFill>
              <a:srgbClr val="4E896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821424" y="2048256"/>
            <a:ext cx="4663440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4E896C"/>
                </a:solidFill>
                <a:latin typeface="Arial"/>
              </a:rPr>
              <a:t>THE LIVE ACTIVITY  (interactive on the website)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21424" y="2450592"/>
            <a:ext cx="4553712" cy="169164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50" b="0">
                <a:solidFill>
                  <a:srgbClr val="232D3B"/>
                </a:solidFill>
                <a:latin typeface="Arial"/>
              </a:rPr>
              <a:t>Watch a busy scene for three seconds and see what 'memory' keeps; the machine view squeezes an image into a tiny embedding, then rebuilds it.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821424" y="4498848"/>
            <a:ext cx="4663440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4E896C"/>
                </a:solidFill>
                <a:latin typeface="Arial"/>
              </a:rPr>
              <a:t>KEY WORDS CHILDREN LEAVE WITH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821424" y="4846320"/>
            <a:ext cx="1405432" cy="310896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4E896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821424" y="4896612"/>
            <a:ext cx="1405432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050" b="1">
                <a:solidFill>
                  <a:srgbClr val="4E896C"/>
                </a:solidFill>
                <a:latin typeface="Arial"/>
              </a:rPr>
              <a:t>compression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8336584" y="4846320"/>
            <a:ext cx="1698955" cy="310896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4E896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336584" y="4896612"/>
            <a:ext cx="1698955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050" b="1">
                <a:solidFill>
                  <a:srgbClr val="4E896C"/>
                </a:solidFill>
                <a:latin typeface="Arial"/>
              </a:rPr>
              <a:t>representation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10145268" y="4846320"/>
            <a:ext cx="1209751" cy="310896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4E896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10145268" y="4896612"/>
            <a:ext cx="1209751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050" b="1">
                <a:solidFill>
                  <a:srgbClr val="4E896C"/>
                </a:solidFill>
                <a:latin typeface="Arial"/>
              </a:rPr>
              <a:t>embedding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821424" y="5266944"/>
            <a:ext cx="916228" cy="310896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4E896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821424" y="5317236"/>
            <a:ext cx="916228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050" b="1">
                <a:solidFill>
                  <a:srgbClr val="4E896C"/>
                </a:solidFill>
                <a:latin typeface="Arial"/>
              </a:rPr>
              <a:t>memory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66928" y="6464808"/>
            <a:ext cx="6309360" cy="16459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750" b="0">
                <a:solidFill>
                  <a:srgbClr val="5B6777"/>
                </a:solidFill>
                <a:latin typeface="Arial"/>
              </a:rPr>
              <a:t>Case Paper for District Level Deliberations on CT &amp; AI 2026-27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1173968" y="6437376"/>
            <a:ext cx="457200" cy="16459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r">
              <a:lnSpc>
                <a:spcPct val="100000"/>
              </a:lnSpc>
            </a:pPr>
            <a:r>
              <a:rPr sz="800" b="1">
                <a:solidFill>
                  <a:srgbClr val="5B6777"/>
                </a:solidFill>
                <a:latin typeface="Arial"/>
              </a:rPr>
              <a:t>13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4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4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4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10896"/>
            <a:ext cx="2834640" cy="22860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850" b="1">
                <a:solidFill>
                  <a:srgbClr val="008080"/>
                </a:solidFill>
                <a:latin typeface="Arial"/>
              </a:rPr>
              <a:t>MODULE 6  ·  CLASSROOM CONTENT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58368"/>
            <a:ext cx="9326880" cy="51206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122033"/>
                </a:solidFill>
                <a:latin typeface="Arial"/>
              </a:rPr>
              <a:t>From Image Recognition to Language Models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5216" y="1216152"/>
            <a:ext cx="10424160" cy="31089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5B6777"/>
                </a:solidFill>
                <a:latin typeface="Arial"/>
              </a:rPr>
              <a:t>"The sun rises in the ___" - children predict from context, exactly as a language model does.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566928" y="1627632"/>
            <a:ext cx="10908792" cy="0"/>
          </a:xfrm>
          <a:prstGeom prst="line">
            <a:avLst/>
          </a:prstGeom>
          <a:ln w="12700">
            <a:solidFill>
              <a:srgbClr val="DDE2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ounded Rectangle 5"/>
          <p:cNvSpPr/>
          <p:nvPr/>
        </p:nvSpPr>
        <p:spPr>
          <a:xfrm>
            <a:off x="566928" y="1847088"/>
            <a:ext cx="5870448" cy="422452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41248" y="2048256"/>
            <a:ext cx="5120640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DA5845"/>
                </a:solidFill>
                <a:latin typeface="Arial"/>
              </a:rPr>
              <a:t>HOW THE TEACHER LEADS IT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41248" y="2505456"/>
            <a:ext cx="310896" cy="310896"/>
          </a:xfrm>
          <a:prstGeom prst="roundRect">
            <a:avLst>
              <a:gd name="adj" fmla="val 6000"/>
            </a:avLst>
          </a:prstGeom>
          <a:solidFill>
            <a:srgbClr val="DA5845"/>
          </a:solidFill>
          <a:ln w="9525">
            <a:solidFill>
              <a:srgbClr val="DA58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41248" y="2551176"/>
            <a:ext cx="310896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98448" y="2468880"/>
            <a:ext cx="4937760" cy="84124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50" b="0">
                <a:solidFill>
                  <a:srgbClr val="232D3B"/>
                </a:solidFill>
                <a:latin typeface="Arial"/>
              </a:rPr>
              <a:t>Write incomplete sentences; children predict the missing word.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41248" y="3346704"/>
            <a:ext cx="310896" cy="310896"/>
          </a:xfrm>
          <a:prstGeom prst="roundRect">
            <a:avLst>
              <a:gd name="adj" fmla="val 6000"/>
            </a:avLst>
          </a:prstGeom>
          <a:solidFill>
            <a:srgbClr val="DA5845"/>
          </a:solidFill>
          <a:ln w="9525">
            <a:solidFill>
              <a:srgbClr val="DA58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3392424"/>
            <a:ext cx="310896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98448" y="3310128"/>
            <a:ext cx="4937760" cy="84124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50" b="0">
                <a:solidFill>
                  <a:srgbClr val="232D3B"/>
                </a:solidFill>
                <a:latin typeface="Arial"/>
              </a:rPr>
              <a:t>Ask "how did you guess?" -&gt; context plus past language experience.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41248" y="4187952"/>
            <a:ext cx="310896" cy="310896"/>
          </a:xfrm>
          <a:prstGeom prst="roundRect">
            <a:avLst>
              <a:gd name="adj" fmla="val 6000"/>
            </a:avLst>
          </a:prstGeom>
          <a:solidFill>
            <a:srgbClr val="DA5845"/>
          </a:solidFill>
          <a:ln w="9525">
            <a:solidFill>
              <a:srgbClr val="DA58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41248" y="4233672"/>
            <a:ext cx="310896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98448" y="4151376"/>
            <a:ext cx="4937760" cy="84124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50" b="0">
                <a:solidFill>
                  <a:srgbClr val="232D3B"/>
                </a:solidFill>
                <a:latin typeface="Arial"/>
              </a:rPr>
              <a:t>Explain that LLMs learn word patterns from huge amounts of text.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41248" y="5029200"/>
            <a:ext cx="310896" cy="310896"/>
          </a:xfrm>
          <a:prstGeom prst="roundRect">
            <a:avLst>
              <a:gd name="adj" fmla="val 6000"/>
            </a:avLst>
          </a:prstGeom>
          <a:solidFill>
            <a:srgbClr val="DA5845"/>
          </a:solidFill>
          <a:ln w="9525">
            <a:solidFill>
              <a:srgbClr val="DA58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41248" y="5074920"/>
            <a:ext cx="310896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Arial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98448" y="4992624"/>
            <a:ext cx="4937760" cy="84124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50" b="0">
                <a:solidFill>
                  <a:srgbClr val="232D3B"/>
                </a:solidFill>
                <a:latin typeface="Arial"/>
              </a:rPr>
              <a:t>Tie it together: observe -&gt; pattern -&gt; compress -&gt; predict.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565392" y="1847088"/>
            <a:ext cx="5056632" cy="2432304"/>
          </a:xfrm>
          <a:prstGeom prst="roundRect">
            <a:avLst>
              <a:gd name="adj" fmla="val 6000"/>
            </a:avLst>
          </a:prstGeom>
          <a:solidFill>
            <a:srgbClr val="F5F7FA"/>
          </a:solidFill>
          <a:ln w="9525">
            <a:solidFill>
              <a:srgbClr val="DA58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821424" y="2048256"/>
            <a:ext cx="4663440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DA5845"/>
                </a:solidFill>
                <a:latin typeface="Arial"/>
              </a:rPr>
              <a:t>THE LIVE ACTIVITY  (interactive on the website)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21424" y="2450592"/>
            <a:ext cx="4553712" cy="169164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50" b="0">
                <a:solidFill>
                  <a:srgbClr val="232D3B"/>
                </a:solidFill>
                <a:latin typeface="Arial"/>
              </a:rPr>
              <a:t>Probability bars show how likely each next word is; the machine view scores the whole vocabulary and keeps the likeliest. (An LLM is not a brain.)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821424" y="4498848"/>
            <a:ext cx="4663440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DA5845"/>
                </a:solidFill>
                <a:latin typeface="Arial"/>
              </a:rPr>
              <a:t>KEY WORDS CHILDREN LEAVE WITH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821424" y="4846320"/>
            <a:ext cx="1014069" cy="310896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A58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821424" y="4896612"/>
            <a:ext cx="1014069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050" b="1">
                <a:solidFill>
                  <a:srgbClr val="DA5845"/>
                </a:solidFill>
                <a:latin typeface="Arial"/>
              </a:rPr>
              <a:t>context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7945221" y="4846320"/>
            <a:ext cx="1405432" cy="310896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A58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945221" y="4896612"/>
            <a:ext cx="1405432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050" b="1">
                <a:solidFill>
                  <a:srgbClr val="DA5845"/>
                </a:solidFill>
                <a:latin typeface="Arial"/>
              </a:rPr>
              <a:t>probability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9460382" y="4846320"/>
            <a:ext cx="1307592" cy="310896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A58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460382" y="4896612"/>
            <a:ext cx="1307592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050" b="1">
                <a:solidFill>
                  <a:srgbClr val="DA5845"/>
                </a:solidFill>
                <a:latin typeface="Arial"/>
              </a:rPr>
              <a:t>prediction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821424" y="5266944"/>
            <a:ext cx="1698955" cy="310896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A58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821424" y="5317236"/>
            <a:ext cx="1698955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050" b="1">
                <a:solidFill>
                  <a:srgbClr val="DA5845"/>
                </a:solidFill>
                <a:latin typeface="Arial"/>
              </a:rPr>
              <a:t>language model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66928" y="6464808"/>
            <a:ext cx="6309360" cy="16459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750" b="0">
                <a:solidFill>
                  <a:srgbClr val="5B6777"/>
                </a:solidFill>
                <a:latin typeface="Arial"/>
              </a:rPr>
              <a:t>Case Paper for District Level Deliberations on CT &amp; AI 2026-27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1173968" y="6437376"/>
            <a:ext cx="457200" cy="16459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r">
              <a:lnSpc>
                <a:spcPct val="100000"/>
              </a:lnSpc>
            </a:pPr>
            <a:r>
              <a:rPr sz="800" b="1">
                <a:solidFill>
                  <a:srgbClr val="5B6777"/>
                </a:solidFill>
                <a:latin typeface="Arial"/>
              </a:rPr>
              <a:t>14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4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4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4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10896"/>
            <a:ext cx="2834640" cy="22860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850" b="1">
                <a:solidFill>
                  <a:srgbClr val="008080"/>
                </a:solidFill>
                <a:latin typeface="Arial"/>
              </a:rPr>
              <a:t>SAMPLE CLASSROOM ACTIVITIES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58368"/>
            <a:ext cx="9326880" cy="51206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122033"/>
                </a:solidFill>
                <a:latin typeface="Arial"/>
              </a:rPr>
              <a:t>Eight low-cost, paper-friendly activities, each tied to a CT/AI concept (1-4).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566928" y="1627632"/>
            <a:ext cx="10908792" cy="0"/>
          </a:xfrm>
          <a:prstGeom prst="line">
            <a:avLst/>
          </a:prstGeom>
          <a:ln w="12700">
            <a:solidFill>
              <a:srgbClr val="DDE2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566928" y="1874519"/>
            <a:ext cx="5285232" cy="166420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804672" y="2112263"/>
            <a:ext cx="475488" cy="475488"/>
          </a:xfrm>
          <a:prstGeom prst="roundRect">
            <a:avLst>
              <a:gd name="adj" fmla="val 6000"/>
            </a:avLst>
          </a:prstGeom>
          <a:solidFill>
            <a:srgbClr val="008080"/>
          </a:solidFill>
          <a:ln w="9525">
            <a:solidFill>
              <a:srgbClr val="008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04672" y="2212848"/>
            <a:ext cx="475488" cy="27432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Arial"/>
              </a:rPr>
              <a:t>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53895" y="2093976"/>
            <a:ext cx="4206240" cy="29260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122033"/>
                </a:solidFill>
                <a:latin typeface="Arial"/>
              </a:rPr>
              <a:t>Complete the Pattern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53895" y="2478024"/>
            <a:ext cx="4279392" cy="65836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150" b="0">
                <a:solidFill>
                  <a:srgbClr val="232D3B"/>
                </a:solidFill>
                <a:latin typeface="Arial"/>
              </a:rPr>
              <a:t>Children continue sequences of numbers, shapes, colours or sounds.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53895" y="3154679"/>
            <a:ext cx="4279392" cy="27432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008080"/>
                </a:solidFill>
                <a:latin typeface="Arial"/>
              </a:rPr>
              <a:t>-&gt; builds pattern recognition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382512" y="1874519"/>
            <a:ext cx="5285232" cy="166420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6620256" y="2112263"/>
            <a:ext cx="475488" cy="475488"/>
          </a:xfrm>
          <a:prstGeom prst="roundRect">
            <a:avLst>
              <a:gd name="adj" fmla="val 6000"/>
            </a:avLst>
          </a:prstGeom>
          <a:solidFill>
            <a:srgbClr val="DA5845"/>
          </a:solidFill>
          <a:ln w="9525">
            <a:solidFill>
              <a:srgbClr val="DA58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620256" y="2212848"/>
            <a:ext cx="475488" cy="27432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Arial"/>
              </a:rPr>
              <a:t>02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269480" y="2093976"/>
            <a:ext cx="4206240" cy="29260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122033"/>
                </a:solidFill>
                <a:latin typeface="Arial"/>
              </a:rPr>
              <a:t>Guess the Object from Clues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269480" y="2478024"/>
            <a:ext cx="4279392" cy="65836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150" b="0">
                <a:solidFill>
                  <a:srgbClr val="232D3B"/>
                </a:solidFill>
                <a:latin typeface="Arial"/>
              </a:rPr>
              <a:t>The teacher reveals clues one by one; children name which clue helped most.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269480" y="3154679"/>
            <a:ext cx="4279392" cy="27432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DA5845"/>
                </a:solidFill>
                <a:latin typeface="Arial"/>
              </a:rPr>
              <a:t>-&gt; introduces feature importance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66928" y="3685031"/>
            <a:ext cx="5285232" cy="166420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804672" y="3922775"/>
            <a:ext cx="475488" cy="475488"/>
          </a:xfrm>
          <a:prstGeom prst="roundRect">
            <a:avLst>
              <a:gd name="adj" fmla="val 6000"/>
            </a:avLst>
          </a:prstGeom>
          <a:solidFill>
            <a:srgbClr val="E2A43B"/>
          </a:solidFill>
          <a:ln w="9525">
            <a:solidFill>
              <a:srgbClr val="E2A43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04672" y="4023359"/>
            <a:ext cx="475488" cy="27432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Arial"/>
              </a:rPr>
              <a:t>03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53895" y="3904487"/>
            <a:ext cx="4206240" cy="29260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122033"/>
                </a:solidFill>
                <a:latin typeface="Arial"/>
              </a:rPr>
              <a:t>Train Your Friend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53895" y="4288536"/>
            <a:ext cx="4279392" cy="65836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150" b="0">
                <a:solidFill>
                  <a:srgbClr val="232D3B"/>
                </a:solidFill>
                <a:latin typeface="Arial"/>
              </a:rPr>
              <a:t>Children feed labelled examples to a classmate acting as the machine.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53895" y="4965192"/>
            <a:ext cx="4279392" cy="27432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E2A43B"/>
                </a:solidFill>
                <a:latin typeface="Arial"/>
              </a:rPr>
              <a:t>-&gt; training, testing &amp; error correction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382512" y="3685031"/>
            <a:ext cx="5285232" cy="166420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6620256" y="3922775"/>
            <a:ext cx="475488" cy="475488"/>
          </a:xfrm>
          <a:prstGeom prst="roundRect">
            <a:avLst>
              <a:gd name="adj" fmla="val 6000"/>
            </a:avLst>
          </a:prstGeom>
          <a:solidFill>
            <a:srgbClr val="446FB5"/>
          </a:solidFill>
          <a:ln w="9525">
            <a:solidFill>
              <a:srgbClr val="446FB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620256" y="4023359"/>
            <a:ext cx="475488" cy="27432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Arial"/>
              </a:rPr>
              <a:t>04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269480" y="3904487"/>
            <a:ext cx="4206240" cy="29260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122033"/>
                </a:solidFill>
                <a:latin typeface="Arial"/>
              </a:rPr>
              <a:t>Pixel Art Recognition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269480" y="4288536"/>
            <a:ext cx="4279392" cy="65836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150" b="0">
                <a:solidFill>
                  <a:srgbClr val="232D3B"/>
                </a:solidFill>
                <a:latin typeface="Arial"/>
              </a:rPr>
              <a:t>Drawings become grids of 0s and 1s, then get swapped and decoded.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269480" y="4965192"/>
            <a:ext cx="4279392" cy="27432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446FB5"/>
                </a:solidFill>
                <a:latin typeface="Arial"/>
              </a:rPr>
              <a:t>-&gt; images can be represented as data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66928" y="6464808"/>
            <a:ext cx="6309360" cy="16459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750" b="0">
                <a:solidFill>
                  <a:srgbClr val="5B6777"/>
                </a:solidFill>
                <a:latin typeface="Arial"/>
              </a:rPr>
              <a:t>Case Paper for District Level Deliberations on CT &amp; AI 2026-27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173968" y="6437376"/>
            <a:ext cx="457200" cy="16459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r">
              <a:lnSpc>
                <a:spcPct val="100000"/>
              </a:lnSpc>
            </a:pPr>
            <a:r>
              <a:rPr sz="800" b="1">
                <a:solidFill>
                  <a:srgbClr val="5B6777"/>
                </a:solidFill>
                <a:latin typeface="Arial"/>
              </a:rPr>
              <a:t>15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10896"/>
            <a:ext cx="2834640" cy="22860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850" b="1">
                <a:solidFill>
                  <a:srgbClr val="008080"/>
                </a:solidFill>
                <a:latin typeface="Arial"/>
              </a:rPr>
              <a:t>SAMPLE CLASSROOM ACTIVITIES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58368"/>
            <a:ext cx="9326880" cy="51206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122033"/>
                </a:solidFill>
                <a:latin typeface="Arial"/>
              </a:rPr>
              <a:t>Eight low-cost, paper-friendly activities, each tied to a CT/AI concept (5-8).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566928" y="1627632"/>
            <a:ext cx="10908792" cy="0"/>
          </a:xfrm>
          <a:prstGeom prst="line">
            <a:avLst/>
          </a:prstGeom>
          <a:ln w="12700">
            <a:solidFill>
              <a:srgbClr val="DDE2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566928" y="1874519"/>
            <a:ext cx="5285232" cy="166420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804672" y="2112263"/>
            <a:ext cx="475488" cy="475488"/>
          </a:xfrm>
          <a:prstGeom prst="roundRect">
            <a:avLst>
              <a:gd name="adj" fmla="val 6000"/>
            </a:avLst>
          </a:prstGeom>
          <a:solidFill>
            <a:srgbClr val="4E896C"/>
          </a:solidFill>
          <a:ln w="9525">
            <a:solidFill>
              <a:srgbClr val="4E896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04672" y="2212848"/>
            <a:ext cx="475488" cy="27432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Arial"/>
              </a:rPr>
              <a:t>05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53895" y="2093976"/>
            <a:ext cx="4206240" cy="29260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122033"/>
                </a:solidFill>
                <a:latin typeface="Arial"/>
              </a:rPr>
              <a:t>Compression Drawing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53895" y="2478024"/>
            <a:ext cx="4279392" cy="65836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150" b="0">
                <a:solidFill>
                  <a:srgbClr val="232D3B"/>
                </a:solidFill>
                <a:latin typeface="Arial"/>
              </a:rPr>
              <a:t>Observe a detailed image, then redraw it from memory.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53895" y="3154679"/>
            <a:ext cx="4279392" cy="27432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4E896C"/>
                </a:solidFill>
                <a:latin typeface="Arial"/>
              </a:rPr>
              <a:t>-&gt; useful info preserved, detail dropped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382512" y="1874519"/>
            <a:ext cx="5285232" cy="166420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6620256" y="2112263"/>
            <a:ext cx="475488" cy="475488"/>
          </a:xfrm>
          <a:prstGeom prst="roundRect">
            <a:avLst>
              <a:gd name="adj" fmla="val 6000"/>
            </a:avLst>
          </a:prstGeom>
          <a:solidFill>
            <a:srgbClr val="6354A8"/>
          </a:solidFill>
          <a:ln w="9525">
            <a:solidFill>
              <a:srgbClr val="6354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620256" y="2212848"/>
            <a:ext cx="475488" cy="27432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Arial"/>
              </a:rPr>
              <a:t>06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269480" y="2093976"/>
            <a:ext cx="4206240" cy="29260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122033"/>
                </a:solidFill>
                <a:latin typeface="Arial"/>
              </a:rPr>
              <a:t>Human Neural Network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269480" y="2478024"/>
            <a:ext cx="4279392" cy="65836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150" b="0">
                <a:solidFill>
                  <a:srgbClr val="232D3B"/>
                </a:solidFill>
                <a:latin typeface="Arial"/>
              </a:rPr>
              <a:t>Children stand in layers: detect clues -&gt; combine -&gt; predict.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269480" y="3154679"/>
            <a:ext cx="4279392" cy="27432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6354A8"/>
                </a:solidFill>
                <a:latin typeface="Arial"/>
              </a:rPr>
              <a:t>-&gt; layered processing made physical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66928" y="3685031"/>
            <a:ext cx="5285232" cy="166420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804672" y="3922775"/>
            <a:ext cx="475488" cy="475488"/>
          </a:xfrm>
          <a:prstGeom prst="roundRect">
            <a:avLst>
              <a:gd name="adj" fmla="val 6000"/>
            </a:avLst>
          </a:prstGeom>
          <a:solidFill>
            <a:srgbClr val="008080"/>
          </a:solidFill>
          <a:ln w="9525">
            <a:solidFill>
              <a:srgbClr val="008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04672" y="4023359"/>
            <a:ext cx="475488" cy="27432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Arial"/>
              </a:rPr>
              <a:t>07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453895" y="3904487"/>
            <a:ext cx="4206240" cy="29260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122033"/>
                </a:solidFill>
                <a:latin typeface="Arial"/>
              </a:rPr>
              <a:t>Predict the Next Word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453895" y="4288536"/>
            <a:ext cx="4279392" cy="65836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150" b="0">
                <a:solidFill>
                  <a:srgbClr val="232D3B"/>
                </a:solidFill>
                <a:latin typeface="Arial"/>
              </a:rPr>
              <a:t>Children complete sentences and discuss how context guides the guess.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453895" y="4965192"/>
            <a:ext cx="4279392" cy="27432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008080"/>
                </a:solidFill>
                <a:latin typeface="Arial"/>
              </a:rPr>
              <a:t>-&gt; connects to language models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382512" y="3685031"/>
            <a:ext cx="5285232" cy="166420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ounded Rectangle 23"/>
          <p:cNvSpPr/>
          <p:nvPr/>
        </p:nvSpPr>
        <p:spPr>
          <a:xfrm>
            <a:off x="6620256" y="3922775"/>
            <a:ext cx="475488" cy="475488"/>
          </a:xfrm>
          <a:prstGeom prst="roundRect">
            <a:avLst>
              <a:gd name="adj" fmla="val 6000"/>
            </a:avLst>
          </a:prstGeom>
          <a:solidFill>
            <a:srgbClr val="DA5845"/>
          </a:solidFill>
          <a:ln w="9525">
            <a:solidFill>
              <a:srgbClr val="DA58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620256" y="4023359"/>
            <a:ext cx="475488" cy="27432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200" b="1">
                <a:solidFill>
                  <a:srgbClr val="FFFFFF"/>
                </a:solidFill>
                <a:latin typeface="Arial"/>
              </a:rPr>
              <a:t>08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269480" y="3904487"/>
            <a:ext cx="4206240" cy="29260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400" b="1">
                <a:solidFill>
                  <a:srgbClr val="122033"/>
                </a:solidFill>
                <a:latin typeface="Arial"/>
              </a:rPr>
              <a:t>When AI Makes Mistakes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269480" y="4288536"/>
            <a:ext cx="4279392" cy="65836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150" b="0">
                <a:solidFill>
                  <a:srgbClr val="232D3B"/>
                </a:solidFill>
                <a:latin typeface="Arial"/>
              </a:rPr>
              <a:t>Ambiguous cases - bat (animal vs sport), tomato (fruit vs vegetable).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7269480" y="4965192"/>
            <a:ext cx="4279392" cy="27432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DA5845"/>
                </a:solidFill>
                <a:latin typeface="Arial"/>
              </a:rPr>
              <a:t>-&gt; context, ambiguity &amp; responsible AI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66928" y="6464808"/>
            <a:ext cx="6309360" cy="16459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750" b="0">
                <a:solidFill>
                  <a:srgbClr val="5B6777"/>
                </a:solidFill>
                <a:latin typeface="Arial"/>
              </a:rPr>
              <a:t>Case Paper for District Level Deliberations on CT &amp; AI 2026-27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1173968" y="6437376"/>
            <a:ext cx="457200" cy="16459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r">
              <a:lnSpc>
                <a:spcPct val="100000"/>
              </a:lnSpc>
            </a:pPr>
            <a:r>
              <a:rPr sz="800" b="1">
                <a:solidFill>
                  <a:srgbClr val="5B6777"/>
                </a:solidFill>
                <a:latin typeface="Arial"/>
              </a:rPr>
              <a:t>16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10896"/>
            <a:ext cx="2834640" cy="22860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850" b="1">
                <a:solidFill>
                  <a:srgbClr val="008080"/>
                </a:solidFill>
                <a:latin typeface="Arial"/>
              </a:rPr>
              <a:t>EVIDENCE OF IMPACT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58368"/>
            <a:ext cx="9326880" cy="51206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122033"/>
                </a:solidFill>
                <a:latin typeface="Arial"/>
              </a:rPr>
              <a:t>The strongest DLD submission shows the before-and-after shift.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566928" y="1627632"/>
            <a:ext cx="10908792" cy="0"/>
          </a:xfrm>
          <a:prstGeom prst="line">
            <a:avLst/>
          </a:prstGeom>
          <a:ln w="12700">
            <a:solidFill>
              <a:srgbClr val="DDE2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749808" y="2084831"/>
            <a:ext cx="3063240" cy="23317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4553712" y="2084831"/>
            <a:ext cx="3063240" cy="23317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8357616" y="2084831"/>
            <a:ext cx="3063240" cy="23317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024128" y="2423160"/>
            <a:ext cx="2286000" cy="25603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DA5845"/>
                </a:solidFill>
                <a:latin typeface="Arial"/>
              </a:rPr>
              <a:t>Before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24128" y="2907792"/>
            <a:ext cx="2331720" cy="69494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900" b="1">
                <a:solidFill>
                  <a:srgbClr val="122033"/>
                </a:solidFill>
                <a:latin typeface="Arial"/>
              </a:rPr>
              <a:t>AI is described as a robot, computer or smart machine.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28032" y="2423160"/>
            <a:ext cx="2286000" cy="25603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E2A43B"/>
                </a:solidFill>
                <a:latin typeface="Arial"/>
              </a:rPr>
              <a:t>Evidence pack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28032" y="2907792"/>
            <a:ext cx="2331720" cy="69494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900" b="1">
                <a:solidFill>
                  <a:srgbClr val="122033"/>
                </a:solidFill>
                <a:latin typeface="Arial"/>
              </a:rPr>
              <a:t>worksheets, photos, charts, grids, reflections and quiz results.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631936" y="2423160"/>
            <a:ext cx="2286000" cy="25603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008080"/>
                </a:solidFill>
                <a:latin typeface="Arial"/>
              </a:rPr>
              <a:t>After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31936" y="2907792"/>
            <a:ext cx="2331720" cy="69494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900" b="1">
                <a:solidFill>
                  <a:srgbClr val="122033"/>
                </a:solidFill>
                <a:latin typeface="Arial"/>
              </a:rPr>
              <a:t>AI learns from examples, finds patterns and can make mistakes.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60120" y="5212080"/>
            <a:ext cx="10332720" cy="38404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232D3B"/>
                </a:solidFill>
                <a:latin typeface="Arial"/>
              </a:rPr>
              <a:t>Measure growth in explanations of patterns, classification, generalization, image-as-data, compression and responsible checking.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6928" y="6464808"/>
            <a:ext cx="6309360" cy="16459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750" b="0">
                <a:solidFill>
                  <a:srgbClr val="5B6777"/>
                </a:solidFill>
                <a:latin typeface="Arial"/>
              </a:rPr>
              <a:t>Case Paper for District Level Deliberations on CT &amp; AI 2026-27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173968" y="6437376"/>
            <a:ext cx="457200" cy="16459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r">
              <a:lnSpc>
                <a:spcPct val="100000"/>
              </a:lnSpc>
            </a:pPr>
            <a:r>
              <a:rPr sz="800" b="1">
                <a:solidFill>
                  <a:srgbClr val="5B6777"/>
                </a:solidFill>
                <a:latin typeface="Arial"/>
              </a:rPr>
              <a:t>17</a:t>
            </a:r>
          </a:p>
        </p:txBody>
      </p:sp>
    </p:spTree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10896"/>
            <a:ext cx="2834640" cy="22860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850" b="1">
                <a:solidFill>
                  <a:srgbClr val="008080"/>
                </a:solidFill>
                <a:latin typeface="Arial"/>
              </a:rPr>
              <a:t>INCLUSIVITY + SCALABILITY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58368"/>
            <a:ext cx="9326880" cy="51206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122033"/>
                </a:solidFill>
                <a:latin typeface="Arial"/>
              </a:rPr>
              <a:t>The model is practical for schools with different infrastructure levels.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566928" y="1627632"/>
            <a:ext cx="10908792" cy="0"/>
          </a:xfrm>
          <a:prstGeom prst="line">
            <a:avLst/>
          </a:prstGeom>
          <a:ln w="12700">
            <a:solidFill>
              <a:srgbClr val="DDE2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749808" y="2057400"/>
            <a:ext cx="3063240" cy="2907792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24127" y="2395728"/>
            <a:ext cx="2286000" cy="25603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008080"/>
                </a:solidFill>
                <a:latin typeface="Arial"/>
              </a:rPr>
              <a:t>Inclusive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24127" y="2907792"/>
            <a:ext cx="2377440" cy="123444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>
              <a:lnSpc>
                <a:spcPct val="100000"/>
              </a:lnSpc>
              <a:spcAft>
                <a:spcPts val="500"/>
              </a:spcAft>
              <a:defRPr sz="1320">
                <a:solidFill>
                  <a:srgbClr val="232D3B"/>
                </a:solidFill>
                <a:latin typeface="Arial"/>
              </a:defRPr>
            </a:pPr>
            <a:r>
              <a:t>No prior coding</a:t>
            </a:r>
          </a:p>
          <a:p>
            <a:pPr>
              <a:lnSpc>
                <a:spcPct val="100000"/>
              </a:lnSpc>
              <a:spcAft>
                <a:spcPts val="500"/>
              </a:spcAft>
              <a:defRPr sz="1320">
                <a:solidFill>
                  <a:srgbClr val="232D3B"/>
                </a:solidFill>
                <a:latin typeface="Arial"/>
              </a:defRPr>
            </a:pPr>
            <a:r>
              <a:t>Mixed groups and rotating roles</a:t>
            </a:r>
          </a:p>
          <a:p>
            <a:pPr>
              <a:lnSpc>
                <a:spcPct val="100000"/>
              </a:lnSpc>
              <a:spcAft>
                <a:spcPts val="500"/>
              </a:spcAft>
              <a:defRPr sz="1320">
                <a:solidFill>
                  <a:srgbClr val="232D3B"/>
                </a:solidFill>
                <a:latin typeface="Arial"/>
              </a:defRPr>
            </a:pPr>
            <a:r>
              <a:t>Visual, verbal and movement-based activities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453128" y="2057400"/>
            <a:ext cx="3063240" cy="2907792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727448" y="2395728"/>
            <a:ext cx="2286000" cy="25603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DA5845"/>
                </a:solidFill>
                <a:latin typeface="Arial"/>
              </a:rPr>
              <a:t>Interdisciplinary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27448" y="2907792"/>
            <a:ext cx="2377440" cy="123444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>
              <a:lnSpc>
                <a:spcPct val="100000"/>
              </a:lnSpc>
              <a:spcAft>
                <a:spcPts val="500"/>
              </a:spcAft>
              <a:defRPr sz="1320">
                <a:solidFill>
                  <a:srgbClr val="232D3B"/>
                </a:solidFill>
                <a:latin typeface="Arial"/>
              </a:defRPr>
            </a:pPr>
            <a:r>
              <a:t>Math patterns and grids</a:t>
            </a:r>
          </a:p>
          <a:p>
            <a:pPr>
              <a:lnSpc>
                <a:spcPct val="100000"/>
              </a:lnSpc>
              <a:spcAft>
                <a:spcPts val="500"/>
              </a:spcAft>
              <a:defRPr sz="1320">
                <a:solidFill>
                  <a:srgbClr val="232D3B"/>
                </a:solidFill>
                <a:latin typeface="Arial"/>
              </a:defRPr>
            </a:pPr>
            <a:r>
              <a:t>Science classification</a:t>
            </a:r>
          </a:p>
          <a:p>
            <a:pPr>
              <a:lnSpc>
                <a:spcPct val="100000"/>
              </a:lnSpc>
              <a:spcAft>
                <a:spcPts val="500"/>
              </a:spcAft>
              <a:defRPr sz="1320">
                <a:solidFill>
                  <a:srgbClr val="232D3B"/>
                </a:solidFill>
                <a:latin typeface="Arial"/>
              </a:defRPr>
            </a:pPr>
            <a:r>
              <a:t>Language prediction and context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156448" y="2057400"/>
            <a:ext cx="3063240" cy="2907792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30768" y="2395728"/>
            <a:ext cx="2286000" cy="25603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E2A43B"/>
                </a:solidFill>
                <a:latin typeface="Arial"/>
              </a:rPr>
              <a:t>Scalable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430768" y="2907792"/>
            <a:ext cx="2377440" cy="123444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>
              <a:lnSpc>
                <a:spcPct val="100000"/>
              </a:lnSpc>
              <a:spcAft>
                <a:spcPts val="500"/>
              </a:spcAft>
              <a:defRPr sz="1320">
                <a:solidFill>
                  <a:srgbClr val="232D3B"/>
                </a:solidFill>
                <a:latin typeface="Arial"/>
              </a:defRPr>
            </a:pPr>
            <a:r>
              <a:t>Short workshop or six sessions</a:t>
            </a:r>
          </a:p>
          <a:p>
            <a:pPr>
              <a:lnSpc>
                <a:spcPct val="100000"/>
              </a:lnSpc>
              <a:spcAft>
                <a:spcPts val="500"/>
              </a:spcAft>
              <a:defRPr sz="1320">
                <a:solidFill>
                  <a:srgbClr val="232D3B"/>
                </a:solidFill>
                <a:latin typeface="Arial"/>
              </a:defRPr>
            </a:pPr>
            <a:r>
              <a:t>Low-cost teacher toolkit</a:t>
            </a:r>
          </a:p>
          <a:p>
            <a:pPr>
              <a:lnSpc>
                <a:spcPct val="100000"/>
              </a:lnSpc>
              <a:spcAft>
                <a:spcPts val="500"/>
              </a:spcAft>
              <a:defRPr sz="1320">
                <a:solidFill>
                  <a:srgbClr val="232D3B"/>
                </a:solidFill>
                <a:latin typeface="Arial"/>
              </a:defRPr>
            </a:pPr>
            <a:r>
              <a:t>Urban, semi-urban and rural schools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66928" y="6464808"/>
            <a:ext cx="6309360" cy="16459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750" b="0">
                <a:solidFill>
                  <a:srgbClr val="5B6777"/>
                </a:solidFill>
                <a:latin typeface="Arial"/>
              </a:rPr>
              <a:t>Case Paper for District Level Deliberations on CT &amp; AI 2026-27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73968" y="6437376"/>
            <a:ext cx="457200" cy="16459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r">
              <a:lnSpc>
                <a:spcPct val="100000"/>
              </a:lnSpc>
            </a:pPr>
            <a:r>
              <a:rPr sz="800" b="1">
                <a:solidFill>
                  <a:srgbClr val="5B6777"/>
                </a:solidFill>
                <a:latin typeface="Arial"/>
              </a:rPr>
              <a:t>18</a:t>
            </a:r>
          </a:p>
        </p:txBody>
      </p:sp>
    </p:spTree>
  </p:cSld>
  <p:clrMapOvr>
    <a:masterClrMapping/>
  </p:clrMapOvr>
  <p:transition spd="med">
    <p:fade/>
  </p:transition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10896"/>
            <a:ext cx="2834640" cy="22860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850" b="1">
                <a:solidFill>
                  <a:srgbClr val="008080"/>
                </a:solidFill>
                <a:latin typeface="Arial"/>
              </a:rPr>
              <a:t>CHALLENGES + MITIGATIONS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58368"/>
            <a:ext cx="9326880" cy="51206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122033"/>
                </a:solidFill>
                <a:latin typeface="Arial"/>
              </a:rPr>
              <a:t>Three risks need planning from the beginning.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566928" y="1627632"/>
            <a:ext cx="10908792" cy="0"/>
          </a:xfrm>
          <a:prstGeom prst="line">
            <a:avLst/>
          </a:prstGeom>
          <a:ln w="12700">
            <a:solidFill>
              <a:srgbClr val="DDE2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841248" y="2084831"/>
            <a:ext cx="10469880" cy="74980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1060704" y="2249424"/>
            <a:ext cx="438912" cy="438912"/>
          </a:xfrm>
          <a:prstGeom prst="ellipse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60704" y="2359152"/>
            <a:ext cx="438912" cy="14630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55648" y="2267712"/>
            <a:ext cx="2331720" cy="20116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122033"/>
                </a:solidFill>
                <a:latin typeface="Arial"/>
              </a:rPr>
              <a:t>Teacher confidence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43400" y="2267712"/>
            <a:ext cx="5806440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300" b="0">
                <a:solidFill>
                  <a:srgbClr val="232D3B"/>
                </a:solidFill>
                <a:latin typeface="Arial"/>
              </a:rPr>
              <a:t>Begin with everyday thinking, not complex algorithms.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41248" y="3163824"/>
            <a:ext cx="10469880" cy="74980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060704" y="3328416"/>
            <a:ext cx="438912" cy="438912"/>
          </a:xfrm>
          <a:prstGeom prst="ellipse">
            <a:avLst/>
          </a:prstGeom>
          <a:solidFill>
            <a:srgbClr val="DA58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060704" y="3438144"/>
            <a:ext cx="438912" cy="14630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755648" y="3346704"/>
            <a:ext cx="2331720" cy="20116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122033"/>
                </a:solidFill>
                <a:latin typeface="Arial"/>
              </a:rPr>
              <a:t>Oversimplification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343400" y="3346704"/>
            <a:ext cx="5806440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300" b="0">
                <a:solidFill>
                  <a:srgbClr val="232D3B"/>
                </a:solidFill>
                <a:latin typeface="Arial"/>
              </a:rPr>
              <a:t>Use brain/network comparisons carefully and name the limits.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41248" y="4242816"/>
            <a:ext cx="10469880" cy="74980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060704" y="4407407"/>
            <a:ext cx="438912" cy="438912"/>
          </a:xfrm>
          <a:prstGeom prst="ellipse">
            <a:avLst/>
          </a:prstGeom>
          <a:solidFill>
            <a:srgbClr val="E2A4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060704" y="4517136"/>
            <a:ext cx="438912" cy="14630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755648" y="4425696"/>
            <a:ext cx="2331720" cy="20116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450" b="1">
                <a:solidFill>
                  <a:srgbClr val="122033"/>
                </a:solidFill>
                <a:latin typeface="Arial"/>
              </a:rPr>
              <a:t>Weak documentation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343400" y="4425696"/>
            <a:ext cx="5806440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300" b="0">
                <a:solidFill>
                  <a:srgbClr val="232D3B"/>
                </a:solidFill>
                <a:latin typeface="Arial"/>
              </a:rPr>
              <a:t>Collect pre/post evidence, artifacts and reflections from day one.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60120" y="5486400"/>
            <a:ext cx="10241280" cy="25603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550" b="1">
                <a:solidFill>
                  <a:srgbClr val="008080"/>
                </a:solidFill>
                <a:latin typeface="Arial"/>
              </a:rPr>
              <a:t>Responsible AI is embedded whenever students test, question and correct a prediction.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66928" y="6464808"/>
            <a:ext cx="6309360" cy="16459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750" b="0">
                <a:solidFill>
                  <a:srgbClr val="5B6777"/>
                </a:solidFill>
                <a:latin typeface="Arial"/>
              </a:rPr>
              <a:t>Case Paper for District Level Deliberations on CT &amp; AI 2026-27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11173968" y="6437376"/>
            <a:ext cx="457200" cy="16459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r">
              <a:lnSpc>
                <a:spcPct val="100000"/>
              </a:lnSpc>
            </a:pPr>
            <a:r>
              <a:rPr sz="800" b="1">
                <a:solidFill>
                  <a:srgbClr val="5B6777"/>
                </a:solidFill>
                <a:latin typeface="Arial"/>
              </a:rPr>
              <a:t>19</a:t>
            </a:r>
          </a:p>
        </p:txBody>
      </p:sp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10896"/>
            <a:ext cx="2834640" cy="22860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850" b="1">
                <a:solidFill>
                  <a:srgbClr val="008080"/>
                </a:solidFill>
                <a:latin typeface="Arial"/>
              </a:rPr>
              <a:t>CASE THESIS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58368"/>
            <a:ext cx="9326880" cy="51206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122033"/>
                </a:solidFill>
                <a:latin typeface="Arial"/>
              </a:rPr>
              <a:t>AI becomes understandable when children first inspect their own thinking.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566928" y="1627632"/>
            <a:ext cx="10908792" cy="0"/>
          </a:xfrm>
          <a:prstGeom prst="line">
            <a:avLst/>
          </a:prstGeom>
          <a:ln w="12700">
            <a:solidFill>
              <a:srgbClr val="DDE2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713232" y="2176272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4480560" y="2176272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8247888" y="2176272"/>
            <a:ext cx="3154680" cy="2286000"/>
          </a:xfrm>
          <a:prstGeom prst="roundRect">
            <a:avLst>
              <a:gd name="adj" fmla="val 6000"/>
            </a:avLst>
          </a:prstGeom>
          <a:solidFill>
            <a:srgbClr val="122033"/>
          </a:solidFill>
          <a:ln w="9525">
            <a:solidFill>
              <a:srgbClr val="12203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987552" y="2505456"/>
            <a:ext cx="2514600" cy="32918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008080"/>
                </a:solidFill>
                <a:latin typeface="Arial"/>
              </a:rPr>
              <a:t>Start with lived experience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87552" y="2971800"/>
            <a:ext cx="2514600" cy="78638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rgbClr val="122033"/>
                </a:solidFill>
                <a:latin typeface="Arial"/>
              </a:rPr>
              <a:t>Children already sort, guess, compare, correct and learn from examples.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2505456"/>
            <a:ext cx="2514600" cy="32918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DA5845"/>
                </a:solidFill>
                <a:latin typeface="Arial"/>
              </a:rPr>
              <a:t>Translate to AI vocabulary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54880" y="2971800"/>
            <a:ext cx="2514600" cy="82296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900" b="1">
                <a:solidFill>
                  <a:srgbClr val="122033"/>
                </a:solidFill>
                <a:latin typeface="Arial"/>
              </a:rPr>
              <a:t>Patterns become features. Examples become training. New cases become generalization.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22208" y="2505456"/>
            <a:ext cx="2240280" cy="31089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600" b="1">
                <a:solidFill>
                  <a:srgbClr val="E2A43B"/>
                </a:solidFill>
                <a:latin typeface="Arial"/>
              </a:rPr>
              <a:t>Build readiness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522208" y="2971800"/>
            <a:ext cx="2240280" cy="84124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rgbClr val="FFFFFF"/>
                </a:solidFill>
                <a:latin typeface="Arial"/>
              </a:rPr>
              <a:t>Students learn that AI is powerful, imperfect and must be checked.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05840" y="5349240"/>
            <a:ext cx="10241280" cy="29260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5B6777"/>
                </a:solidFill>
                <a:latin typeface="Arial"/>
              </a:rPr>
              <a:t>The deck converts a 9-page case paper into a concise DLD presentation spine.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6928" y="6464808"/>
            <a:ext cx="6309360" cy="16459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750" b="0">
                <a:solidFill>
                  <a:srgbClr val="5B6777"/>
                </a:solidFill>
                <a:latin typeface="Arial"/>
              </a:rPr>
              <a:t>Case Paper for District Level Deliberations on CT &amp; AI 2026-27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1173968" y="6437376"/>
            <a:ext cx="457200" cy="16459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r">
              <a:lnSpc>
                <a:spcPct val="100000"/>
              </a:lnSpc>
            </a:pPr>
            <a:r>
              <a:rPr sz="800" b="1">
                <a:solidFill>
                  <a:srgbClr val="5B6777"/>
                </a:solidFill>
                <a:latin typeface="Arial"/>
              </a:rPr>
              <a:t>02</a:t>
            </a:r>
          </a:p>
        </p:txBody>
      </p:sp>
    </p:spTree>
  </p:cSld>
  <p:clrMapOvr>
    <a:masterClrMapping/>
  </p:clrMapOvr>
  <p:transition spd="med">
    <p:fade/>
  </p:transition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22033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hero-classroo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0840" y="566928"/>
            <a:ext cx="4480560" cy="48463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9808" y="713232"/>
            <a:ext cx="2011680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050" b="1">
                <a:solidFill>
                  <a:srgbClr val="E2A43B"/>
                </a:solidFill>
                <a:latin typeface="Arial"/>
              </a:rPr>
              <a:t>FINAL MESSAGE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9808" y="1325880"/>
            <a:ext cx="5303520" cy="50292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3600" b="1">
                <a:solidFill>
                  <a:srgbClr val="FFFFFF"/>
                </a:solidFill>
                <a:latin typeface="Arial"/>
              </a:rPr>
              <a:t>AI is not magic.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86384" y="2148840"/>
            <a:ext cx="5257800" cy="91440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2000" b="1">
                <a:solidFill>
                  <a:srgbClr val="E1EAF1"/>
                </a:solidFill>
                <a:latin typeface="Arial"/>
              </a:rPr>
              <a:t>It learns from examples, finds patterns, compresses useful information, predicts outcomes, and still needs human judgment.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86384" y="4251960"/>
            <a:ext cx="5074920" cy="1060704"/>
          </a:xfrm>
          <a:prstGeom prst="roundRect">
            <a:avLst>
              <a:gd name="adj" fmla="val 6000"/>
            </a:avLst>
          </a:prstGeom>
          <a:solidFill>
            <a:srgbClr val="1E304A"/>
          </a:solidFill>
          <a:ln w="9525">
            <a:solidFill>
              <a:srgbClr val="1E304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60704" y="4480560"/>
            <a:ext cx="2148840" cy="20116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E2A43B"/>
                </a:solidFill>
                <a:latin typeface="Arial"/>
              </a:rPr>
              <a:t>Annexures to attach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60704" y="4773168"/>
            <a:ext cx="4251960" cy="25603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150" b="0">
                <a:solidFill>
                  <a:srgbClr val="E1EAF1"/>
                </a:solidFill>
                <a:latin typeface="Arial"/>
              </a:rPr>
              <a:t>Pre/post worksheets, photos, charts, pixel grids, reflections, teacher notes and quiz results.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6928" y="6464808"/>
            <a:ext cx="6309360" cy="16459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750" b="0">
                <a:solidFill>
                  <a:srgbClr val="C7D1DC"/>
                </a:solidFill>
                <a:latin typeface="Arial"/>
              </a:rPr>
              <a:t>Case Paper for District Level Deliberations on CT &amp; AI 2026-27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173968" y="6437376"/>
            <a:ext cx="457200" cy="16459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r">
              <a:lnSpc>
                <a:spcPct val="100000"/>
              </a:lnSpc>
            </a:pPr>
            <a:r>
              <a:rPr sz="800" b="1">
                <a:solidFill>
                  <a:srgbClr val="C7D1DC"/>
                </a:solidFill>
                <a:latin typeface="Arial"/>
              </a:rPr>
              <a:t>20</a:t>
            </a:r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10896"/>
            <a:ext cx="2834640" cy="22860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850" b="1">
                <a:solidFill>
                  <a:srgbClr val="008080"/>
                </a:solidFill>
                <a:latin typeface="Arial"/>
              </a:rPr>
              <a:t>TARGET GROUP + PROBLEM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58368"/>
            <a:ext cx="9326880" cy="51206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122033"/>
                </a:solidFill>
                <a:latin typeface="Arial"/>
              </a:rPr>
              <a:t>Grades 3-8 need a bridge from familiar play to AI abstraction.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566928" y="1627632"/>
            <a:ext cx="10908792" cy="0"/>
          </a:xfrm>
          <a:prstGeom prst="line">
            <a:avLst/>
          </a:prstGeom>
          <a:ln w="12700">
            <a:solidFill>
              <a:srgbClr val="DDE2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713232" y="2029968"/>
            <a:ext cx="5166360" cy="30632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6309360" y="2029968"/>
            <a:ext cx="5166360" cy="30632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024128" y="2331720"/>
            <a:ext cx="2011680" cy="25603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008080"/>
                </a:solidFill>
                <a:latin typeface="Arial"/>
              </a:rPr>
              <a:t>Target group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024128" y="2788920"/>
            <a:ext cx="4315968" cy="150876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>
              <a:lnSpc>
                <a:spcPct val="100000"/>
              </a:lnSpc>
              <a:spcAft>
                <a:spcPts val="500"/>
              </a:spcAft>
              <a:defRPr sz="1400">
                <a:solidFill>
                  <a:srgbClr val="232D3B"/>
                </a:solidFill>
                <a:latin typeface="Arial"/>
              </a:defRPr>
            </a:pPr>
            <a:r>
              <a:t>Grades 3-5: observation, sorting, matching, guessing and patterns.</a:t>
            </a:r>
          </a:p>
          <a:p>
            <a:pPr>
              <a:lnSpc>
                <a:spcPct val="100000"/>
              </a:lnSpc>
              <a:spcAft>
                <a:spcPts val="500"/>
              </a:spcAft>
              <a:defRPr sz="1400">
                <a:solidFill>
                  <a:srgbClr val="232D3B"/>
                </a:solidFill>
                <a:latin typeface="Arial"/>
              </a:defRPr>
            </a:pPr>
            <a:r>
              <a:t>Grades 6-8: features, training examples, classification, representation and prediction.</a:t>
            </a:r>
          </a:p>
          <a:p>
            <a:pPr>
              <a:lnSpc>
                <a:spcPct val="100000"/>
              </a:lnSpc>
              <a:spcAft>
                <a:spcPts val="500"/>
              </a:spcAft>
              <a:defRPr sz="1400">
                <a:solidFill>
                  <a:srgbClr val="232D3B"/>
                </a:solidFill>
                <a:latin typeface="Arial"/>
              </a:defRPr>
            </a:pPr>
            <a:r>
              <a:t>Works across math, science, computer science, language and interdisciplinary periods.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20256" y="2331720"/>
            <a:ext cx="2011680" cy="25603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700" b="1">
                <a:solidFill>
                  <a:srgbClr val="DA5845"/>
                </a:solidFill>
                <a:latin typeface="Arial"/>
              </a:rPr>
              <a:t>Core problem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620256" y="2788920"/>
            <a:ext cx="4315968" cy="1508760"/>
          </a:xfrm>
          <a:prstGeom prst="rect">
            <a:avLst/>
          </a:prstGeom>
          <a:noFill/>
        </p:spPr>
        <p:txBody>
          <a:bodyPr wrap="square" lIns="45720" rIns="45720" tIns="18288" bIns="18288">
            <a:normAutofit/>
          </a:bodyPr>
          <a:lstStyle/>
          <a:p>
            <a:pPr>
              <a:lnSpc>
                <a:spcPct val="100000"/>
              </a:lnSpc>
              <a:spcAft>
                <a:spcPts val="500"/>
              </a:spcAft>
              <a:defRPr sz="1400">
                <a:solidFill>
                  <a:srgbClr val="232D3B"/>
                </a:solidFill>
                <a:latin typeface="Arial"/>
              </a:defRPr>
            </a:pPr>
            <a:r>
              <a:t>Students often see only the AI output.</a:t>
            </a:r>
          </a:p>
          <a:p>
            <a:pPr>
              <a:lnSpc>
                <a:spcPct val="100000"/>
              </a:lnSpc>
              <a:spcAft>
                <a:spcPts val="500"/>
              </a:spcAft>
              <a:defRPr sz="1400">
                <a:solidFill>
                  <a:srgbClr val="232D3B"/>
                </a:solidFill>
                <a:latin typeface="Arial"/>
              </a:defRPr>
            </a:pPr>
            <a:r>
              <a:t>Without the process, AI feels magical or purely mechanical.</a:t>
            </a:r>
          </a:p>
          <a:p>
            <a:pPr>
              <a:lnSpc>
                <a:spcPct val="100000"/>
              </a:lnSpc>
              <a:spcAft>
                <a:spcPts val="500"/>
              </a:spcAft>
              <a:defRPr sz="1400">
                <a:solidFill>
                  <a:srgbClr val="232D3B"/>
                </a:solidFill>
                <a:latin typeface="Arial"/>
              </a:defRPr>
            </a:pPr>
            <a:r>
              <a:t>The practice explains AI without starting with coding, formulas or advanced definitions.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66928" y="6464808"/>
            <a:ext cx="6309360" cy="16459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750" b="0">
                <a:solidFill>
                  <a:srgbClr val="5B6777"/>
                </a:solidFill>
                <a:latin typeface="Arial"/>
              </a:rPr>
              <a:t>Case Paper for District Level Deliberations on CT &amp; AI 2026-27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173968" y="6437376"/>
            <a:ext cx="457200" cy="16459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r">
              <a:lnSpc>
                <a:spcPct val="100000"/>
              </a:lnSpc>
            </a:pPr>
            <a:r>
              <a:rPr sz="800" b="1">
                <a:solidFill>
                  <a:srgbClr val="5B6777"/>
                </a:solidFill>
                <a:latin typeface="Arial"/>
              </a:rPr>
              <a:t>03</a:t>
            </a:r>
          </a:p>
        </p:txBody>
      </p:sp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10896"/>
            <a:ext cx="2834640" cy="22860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850" b="1">
                <a:solidFill>
                  <a:srgbClr val="008080"/>
                </a:solidFill>
                <a:latin typeface="Arial"/>
              </a:rPr>
              <a:t>COMPETENCY MAP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58368"/>
            <a:ext cx="9326880" cy="51206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122033"/>
                </a:solidFill>
                <a:latin typeface="Arial"/>
              </a:rPr>
              <a:t>One progression covers key CT and AI-readiness competencies.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566928" y="1627632"/>
            <a:ext cx="10908792" cy="0"/>
          </a:xfrm>
          <a:prstGeom prst="line">
            <a:avLst/>
          </a:prstGeom>
          <a:ln w="12700">
            <a:solidFill>
              <a:srgbClr val="DDE2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713232" y="2048256"/>
            <a:ext cx="2395728" cy="10058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896112" y="2286000"/>
            <a:ext cx="438912" cy="438912"/>
          </a:xfrm>
          <a:prstGeom prst="ellipse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96112" y="2395728"/>
            <a:ext cx="438912" cy="14630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26464" y="2231136"/>
            <a:ext cx="1481328" cy="20116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80" b="1">
                <a:solidFill>
                  <a:srgbClr val="122033"/>
                </a:solidFill>
                <a:latin typeface="Arial"/>
              </a:rPr>
              <a:t>Pattern recognition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26464" y="2560320"/>
            <a:ext cx="1481328" cy="20116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019" b="0">
                <a:solidFill>
                  <a:srgbClr val="5B6777"/>
                </a:solidFill>
                <a:latin typeface="Arial"/>
              </a:rPr>
              <a:t>spot repeated structures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529584" y="2048256"/>
            <a:ext cx="2395728" cy="10058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3712464" y="2286000"/>
            <a:ext cx="438912" cy="438912"/>
          </a:xfrm>
          <a:prstGeom prst="ellipse">
            <a:avLst/>
          </a:prstGeom>
          <a:solidFill>
            <a:srgbClr val="DA58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3712464" y="2395728"/>
            <a:ext cx="438912" cy="14630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242816" y="2231136"/>
            <a:ext cx="1481328" cy="20116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80" b="1">
                <a:solidFill>
                  <a:srgbClr val="122033"/>
                </a:solidFill>
                <a:latin typeface="Arial"/>
              </a:rPr>
              <a:t>Decomposition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242816" y="2560320"/>
            <a:ext cx="1481328" cy="20116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019" b="0">
                <a:solidFill>
                  <a:srgbClr val="5B6777"/>
                </a:solidFill>
                <a:latin typeface="Arial"/>
              </a:rPr>
              <a:t>break tasks into clues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345936" y="2048256"/>
            <a:ext cx="2395728" cy="10058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6528816" y="2286000"/>
            <a:ext cx="438912" cy="438912"/>
          </a:xfrm>
          <a:prstGeom prst="ellipse">
            <a:avLst/>
          </a:prstGeom>
          <a:solidFill>
            <a:srgbClr val="E2A4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528816" y="2395728"/>
            <a:ext cx="438912" cy="14630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059168" y="2231136"/>
            <a:ext cx="1481328" cy="20116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80" b="1">
                <a:solidFill>
                  <a:srgbClr val="122033"/>
                </a:solidFill>
                <a:latin typeface="Arial"/>
              </a:rPr>
              <a:t>Abstraction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059168" y="2560320"/>
            <a:ext cx="1481328" cy="20116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019" b="0">
                <a:solidFill>
                  <a:srgbClr val="5B6777"/>
                </a:solidFill>
                <a:latin typeface="Arial"/>
              </a:rPr>
              <a:t>keep useful features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9162288" y="2048256"/>
            <a:ext cx="2395728" cy="10058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9345167" y="2286000"/>
            <a:ext cx="438912" cy="438912"/>
          </a:xfrm>
          <a:prstGeom prst="ellipse">
            <a:avLst/>
          </a:prstGeom>
          <a:solidFill>
            <a:srgbClr val="4E896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345167" y="2395728"/>
            <a:ext cx="438912" cy="14630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Arial"/>
              </a:rPr>
              <a:t>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875519" y="2231136"/>
            <a:ext cx="1481328" cy="20116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80" b="1">
                <a:solidFill>
                  <a:srgbClr val="122033"/>
                </a:solidFill>
                <a:latin typeface="Arial"/>
              </a:rPr>
              <a:t>Classification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9875519" y="2560320"/>
            <a:ext cx="1481328" cy="20116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019" b="0">
                <a:solidFill>
                  <a:srgbClr val="5B6777"/>
                </a:solidFill>
                <a:latin typeface="Arial"/>
              </a:rPr>
              <a:t>group by learned rules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713232" y="3465576"/>
            <a:ext cx="2395728" cy="10058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896112" y="3703320"/>
            <a:ext cx="438912" cy="438912"/>
          </a:xfrm>
          <a:prstGeom prst="ellipse">
            <a:avLst/>
          </a:prstGeom>
          <a:solidFill>
            <a:srgbClr val="44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896112" y="3813048"/>
            <a:ext cx="438912" cy="14630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Arial"/>
              </a:rPr>
              <a:t>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1426464" y="3648456"/>
            <a:ext cx="1481328" cy="20116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80" b="1">
                <a:solidFill>
                  <a:srgbClr val="122033"/>
                </a:solidFill>
                <a:latin typeface="Arial"/>
              </a:rPr>
              <a:t>Training + testing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426464" y="3977639"/>
            <a:ext cx="1481328" cy="20116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019" b="0">
                <a:solidFill>
                  <a:srgbClr val="5B6777"/>
                </a:solidFill>
                <a:latin typeface="Arial"/>
              </a:rPr>
              <a:t>learn, try, correct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3529584" y="3465576"/>
            <a:ext cx="2395728" cy="10058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3712464" y="3703320"/>
            <a:ext cx="438912" cy="438912"/>
          </a:xfrm>
          <a:prstGeom prst="ellipse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3712464" y="3813048"/>
            <a:ext cx="438912" cy="14630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Arial"/>
              </a:rPr>
              <a:t>6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242816" y="3648456"/>
            <a:ext cx="1481328" cy="20116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80" b="1">
                <a:solidFill>
                  <a:srgbClr val="122033"/>
                </a:solidFill>
                <a:latin typeface="Arial"/>
              </a:rPr>
              <a:t>Generalization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4242816" y="3977639"/>
            <a:ext cx="1481328" cy="20116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019" b="0">
                <a:solidFill>
                  <a:srgbClr val="5B6777"/>
                </a:solidFill>
                <a:latin typeface="Arial"/>
              </a:rPr>
              <a:t>handle unseen examples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6345936" y="3465576"/>
            <a:ext cx="2395728" cy="10058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6528816" y="3703320"/>
            <a:ext cx="438912" cy="438912"/>
          </a:xfrm>
          <a:prstGeom prst="ellipse">
            <a:avLst/>
          </a:prstGeom>
          <a:solidFill>
            <a:srgbClr val="DA58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6528816" y="3813048"/>
            <a:ext cx="438912" cy="14630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Arial"/>
              </a:rPr>
              <a:t>7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059168" y="3648456"/>
            <a:ext cx="1481328" cy="20116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80" b="1">
                <a:solidFill>
                  <a:srgbClr val="122033"/>
                </a:solidFill>
                <a:latin typeface="Arial"/>
              </a:rPr>
              <a:t>Representation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7059168" y="3977639"/>
            <a:ext cx="1481328" cy="20116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019" b="0">
                <a:solidFill>
                  <a:srgbClr val="5B6777"/>
                </a:solidFill>
                <a:latin typeface="Arial"/>
              </a:rPr>
              <a:t>compress what matters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9162288" y="3465576"/>
            <a:ext cx="2395728" cy="100584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9345167" y="3703320"/>
            <a:ext cx="438912" cy="438912"/>
          </a:xfrm>
          <a:prstGeom prst="ellipse">
            <a:avLst/>
          </a:prstGeom>
          <a:solidFill>
            <a:srgbClr val="1220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TextBox 41"/>
          <p:cNvSpPr txBox="1"/>
          <p:nvPr/>
        </p:nvSpPr>
        <p:spPr>
          <a:xfrm>
            <a:off x="9345167" y="3813048"/>
            <a:ext cx="438912" cy="14630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Arial"/>
              </a:rPr>
              <a:t>8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875519" y="3648456"/>
            <a:ext cx="1481328" cy="20116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80" b="1">
                <a:solidFill>
                  <a:srgbClr val="122033"/>
                </a:solidFill>
                <a:latin typeface="Arial"/>
              </a:rPr>
              <a:t>Responsible AI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875519" y="3977639"/>
            <a:ext cx="1481328" cy="20116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019" b="0">
                <a:solidFill>
                  <a:srgbClr val="5B6777"/>
                </a:solidFill>
                <a:latin typeface="Arial"/>
              </a:rPr>
              <a:t>check errors and bias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914400" y="5394960"/>
            <a:ext cx="10424160" cy="31089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500" b="1">
                <a:solidFill>
                  <a:srgbClr val="008080"/>
                </a:solidFill>
                <a:latin typeface="Arial"/>
              </a:rPr>
              <a:t>The competency sequence is intentionally conceptual: it prepares students for later coding and formal ML.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66928" y="6464808"/>
            <a:ext cx="6309360" cy="16459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750" b="0">
                <a:solidFill>
                  <a:srgbClr val="5B6777"/>
                </a:solidFill>
                <a:latin typeface="Arial"/>
              </a:rPr>
              <a:t>Case Paper for District Level Deliberations on CT &amp; AI 2026-27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1173968" y="6437376"/>
            <a:ext cx="457200" cy="16459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r">
              <a:lnSpc>
                <a:spcPct val="100000"/>
              </a:lnSpc>
            </a:pPr>
            <a:r>
              <a:rPr sz="800" b="1">
                <a:solidFill>
                  <a:srgbClr val="5B6777"/>
                </a:solidFill>
                <a:latin typeface="Arial"/>
              </a:rPr>
              <a:t>04</a:t>
            </a:r>
          </a:p>
        </p:txBody>
      </p:sp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10896"/>
            <a:ext cx="2834640" cy="22860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850" b="1">
                <a:solidFill>
                  <a:srgbClr val="008080"/>
                </a:solidFill>
                <a:latin typeface="Arial"/>
              </a:rPr>
              <a:t>PEDAGOGICAL APPROACH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58368"/>
            <a:ext cx="9326880" cy="51206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122033"/>
                </a:solidFill>
                <a:latin typeface="Arial"/>
              </a:rPr>
              <a:t>Activity first, vocabulary second.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566928" y="1627632"/>
            <a:ext cx="10908792" cy="0"/>
          </a:xfrm>
          <a:prstGeom prst="line">
            <a:avLst/>
          </a:prstGeom>
          <a:ln w="12700">
            <a:solidFill>
              <a:srgbClr val="DDE2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1554480" y="2148840"/>
            <a:ext cx="438912" cy="438912"/>
          </a:xfrm>
          <a:prstGeom prst="ellipse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554480" y="2258568"/>
            <a:ext cx="438912" cy="14630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2761488"/>
            <a:ext cx="1874519" cy="25603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600" b="1">
                <a:solidFill>
                  <a:srgbClr val="122033"/>
                </a:solidFill>
                <a:latin typeface="Arial"/>
              </a:rPr>
              <a:t>Concrete play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3154680"/>
            <a:ext cx="1874519" cy="43891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150" b="0">
                <a:solidFill>
                  <a:srgbClr val="5B6777"/>
                </a:solidFill>
                <a:latin typeface="Arial"/>
              </a:rPr>
              <a:t>cards, grids, drawings, movement</a:t>
            </a:r>
          </a:p>
        </p:txBody>
      </p:sp>
      <p:cxnSp>
        <p:nvCxnSpPr>
          <p:cNvPr id="9" name="Connector 8"/>
          <p:cNvCxnSpPr/>
          <p:nvPr/>
        </p:nvCxnSpPr>
        <p:spPr>
          <a:xfrm>
            <a:off x="2670048" y="2377440"/>
            <a:ext cx="731520" cy="0"/>
          </a:xfrm>
          <a:prstGeom prst="line">
            <a:avLst/>
          </a:prstGeom>
          <a:ln w="25400">
            <a:solidFill>
              <a:srgbClr val="DDE2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4297680" y="2148840"/>
            <a:ext cx="438912" cy="438912"/>
          </a:xfrm>
          <a:prstGeom prst="ellipse">
            <a:avLst/>
          </a:prstGeom>
          <a:solidFill>
            <a:srgbClr val="DA58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297680" y="2258568"/>
            <a:ext cx="438912" cy="14630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66160" y="2761488"/>
            <a:ext cx="1874519" cy="25603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600" b="1">
                <a:solidFill>
                  <a:srgbClr val="122033"/>
                </a:solidFill>
                <a:latin typeface="Arial"/>
              </a:rPr>
              <a:t>Guided reflection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566160" y="3154680"/>
            <a:ext cx="1874519" cy="43891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150" b="0">
                <a:solidFill>
                  <a:srgbClr val="5B6777"/>
                </a:solidFill>
                <a:latin typeface="Arial"/>
              </a:rPr>
              <a:t>which clue helped and why?</a:t>
            </a:r>
          </a:p>
        </p:txBody>
      </p:sp>
      <p:cxnSp>
        <p:nvCxnSpPr>
          <p:cNvPr id="14" name="Connector 13"/>
          <p:cNvCxnSpPr/>
          <p:nvPr/>
        </p:nvCxnSpPr>
        <p:spPr>
          <a:xfrm>
            <a:off x="5413248" y="2377440"/>
            <a:ext cx="731520" cy="0"/>
          </a:xfrm>
          <a:prstGeom prst="line">
            <a:avLst/>
          </a:prstGeom>
          <a:ln w="25400">
            <a:solidFill>
              <a:srgbClr val="DDE2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Oval 14"/>
          <p:cNvSpPr/>
          <p:nvPr/>
        </p:nvSpPr>
        <p:spPr>
          <a:xfrm>
            <a:off x="7040880" y="2148840"/>
            <a:ext cx="438912" cy="438912"/>
          </a:xfrm>
          <a:prstGeom prst="ellipse">
            <a:avLst/>
          </a:prstGeom>
          <a:solidFill>
            <a:srgbClr val="E2A4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7040880" y="2258568"/>
            <a:ext cx="438912" cy="14630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09360" y="2761488"/>
            <a:ext cx="1874519" cy="25603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600" b="1">
                <a:solidFill>
                  <a:srgbClr val="122033"/>
                </a:solidFill>
                <a:latin typeface="Arial"/>
              </a:rPr>
              <a:t>Concept naming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309360" y="3154680"/>
            <a:ext cx="1874519" cy="43891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150" b="0">
                <a:solidFill>
                  <a:srgbClr val="5B6777"/>
                </a:solidFill>
                <a:latin typeface="Arial"/>
              </a:rPr>
              <a:t>feature, label, model, layer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8156448" y="2377440"/>
            <a:ext cx="731520" cy="0"/>
          </a:xfrm>
          <a:prstGeom prst="line">
            <a:avLst/>
          </a:prstGeom>
          <a:ln w="25400">
            <a:solidFill>
              <a:srgbClr val="DDE2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Oval 19"/>
          <p:cNvSpPr/>
          <p:nvPr/>
        </p:nvSpPr>
        <p:spPr>
          <a:xfrm>
            <a:off x="9784080" y="2148840"/>
            <a:ext cx="438912" cy="438912"/>
          </a:xfrm>
          <a:prstGeom prst="ellipse">
            <a:avLst/>
          </a:prstGeom>
          <a:solidFill>
            <a:srgbClr val="4E896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784080" y="2258568"/>
            <a:ext cx="438912" cy="14630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Arial"/>
              </a:rPr>
              <a:t>4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9052560" y="2761488"/>
            <a:ext cx="1874519" cy="25603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600" b="1">
                <a:solidFill>
                  <a:srgbClr val="122033"/>
                </a:solidFill>
                <a:latin typeface="Arial"/>
              </a:rPr>
              <a:t>Responsible use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052560" y="3154680"/>
            <a:ext cx="1874519" cy="43891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150" b="0">
                <a:solidFill>
                  <a:srgbClr val="5B6777"/>
                </a:solidFill>
                <a:latin typeface="Arial"/>
              </a:rPr>
              <a:t>test, question and document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1097280" y="4645152"/>
            <a:ext cx="9966960" cy="713232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1417320" y="4864608"/>
            <a:ext cx="9326880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600" b="1">
                <a:solidFill>
                  <a:srgbClr val="122033"/>
                </a:solidFill>
                <a:latin typeface="Arial"/>
              </a:rPr>
              <a:t>Why it works: abstraction emerges after students physically experience the idea.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66928" y="6464808"/>
            <a:ext cx="6309360" cy="16459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750" b="0">
                <a:solidFill>
                  <a:srgbClr val="5B6777"/>
                </a:solidFill>
                <a:latin typeface="Arial"/>
              </a:rPr>
              <a:t>Case Paper for District Level Deliberations on CT &amp; AI 2026-27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11173968" y="6437376"/>
            <a:ext cx="457200" cy="16459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r">
              <a:lnSpc>
                <a:spcPct val="100000"/>
              </a:lnSpc>
            </a:pPr>
            <a:r>
              <a:rPr sz="800" b="1">
                <a:solidFill>
                  <a:srgbClr val="5B6777"/>
                </a:solidFill>
                <a:latin typeface="Arial"/>
              </a:rPr>
              <a:t>05</a:t>
            </a:r>
          </a:p>
        </p:txBody>
      </p:sp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10896"/>
            <a:ext cx="2834640" cy="22860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850" b="1">
                <a:solidFill>
                  <a:srgbClr val="008080"/>
                </a:solidFill>
                <a:latin typeface="Arial"/>
              </a:rPr>
              <a:t>CLASSROOM IMPLEMENTATION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58368"/>
            <a:ext cx="9326880" cy="51206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122033"/>
                </a:solidFill>
                <a:latin typeface="Arial"/>
              </a:rPr>
              <a:t>Six connected modules form a short workshop or six-period intervention.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566928" y="1627632"/>
            <a:ext cx="10908792" cy="0"/>
          </a:xfrm>
          <a:prstGeom prst="line">
            <a:avLst/>
          </a:prstGeom>
          <a:ln w="12700">
            <a:solidFill>
              <a:srgbClr val="DDE2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ounded Rectangle 4"/>
          <p:cNvSpPr/>
          <p:nvPr/>
        </p:nvSpPr>
        <p:spPr>
          <a:xfrm>
            <a:off x="749808" y="2011680"/>
            <a:ext cx="3090672" cy="9601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978407" y="2267712"/>
            <a:ext cx="438912" cy="438912"/>
          </a:xfrm>
          <a:prstGeom prst="ellipse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978407" y="2377440"/>
            <a:ext cx="438912" cy="14630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27048" y="2212848"/>
            <a:ext cx="1938528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340" b="1">
                <a:solidFill>
                  <a:srgbClr val="122033"/>
                </a:solidFill>
                <a:latin typeface="Arial"/>
              </a:rPr>
              <a:t>Brain as Pattern Finder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27048" y="2560320"/>
            <a:ext cx="1938528" cy="18288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5B6777"/>
                </a:solidFill>
                <a:latin typeface="Arial"/>
              </a:rPr>
              <a:t>Recognize from partial clues.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453128" y="2011680"/>
            <a:ext cx="3090672" cy="9601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4681728" y="2267712"/>
            <a:ext cx="438912" cy="438912"/>
          </a:xfrm>
          <a:prstGeom prst="ellipse">
            <a:avLst/>
          </a:prstGeom>
          <a:solidFill>
            <a:srgbClr val="DA58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681728" y="2377440"/>
            <a:ext cx="438912" cy="14630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230368" y="2212848"/>
            <a:ext cx="1938528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340" b="1">
                <a:solidFill>
                  <a:srgbClr val="122033"/>
                </a:solidFill>
                <a:latin typeface="Arial"/>
              </a:rPr>
              <a:t>Sorting + Classification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30368" y="2560320"/>
            <a:ext cx="1938528" cy="18288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5B6777"/>
                </a:solidFill>
                <a:latin typeface="Arial"/>
              </a:rPr>
              <a:t>Group by selected features.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156448" y="2011680"/>
            <a:ext cx="3090672" cy="9601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8385048" y="2267712"/>
            <a:ext cx="438912" cy="438912"/>
          </a:xfrm>
          <a:prstGeom prst="ellipse">
            <a:avLst/>
          </a:prstGeom>
          <a:solidFill>
            <a:srgbClr val="E2A4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385048" y="2377440"/>
            <a:ext cx="438912" cy="14630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933688" y="2212848"/>
            <a:ext cx="1938528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340" b="1">
                <a:solidFill>
                  <a:srgbClr val="122033"/>
                </a:solidFill>
                <a:latin typeface="Arial"/>
              </a:rPr>
              <a:t>Train a Human Model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933688" y="2560320"/>
            <a:ext cx="1938528" cy="18288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5B6777"/>
                </a:solidFill>
                <a:latin typeface="Arial"/>
              </a:rPr>
              <a:t>Use examples, tests and errors.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49808" y="3429000"/>
            <a:ext cx="3090672" cy="9601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Oval 20"/>
          <p:cNvSpPr/>
          <p:nvPr/>
        </p:nvSpPr>
        <p:spPr>
          <a:xfrm>
            <a:off x="978407" y="3685032"/>
            <a:ext cx="438912" cy="438912"/>
          </a:xfrm>
          <a:prstGeom prst="ellipse">
            <a:avLst/>
          </a:prstGeom>
          <a:solidFill>
            <a:srgbClr val="44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978407" y="3794760"/>
            <a:ext cx="438912" cy="14630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Arial"/>
              </a:rPr>
              <a:t>4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527048" y="3630168"/>
            <a:ext cx="1938528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340" b="1">
                <a:solidFill>
                  <a:srgbClr val="122033"/>
                </a:solidFill>
                <a:latin typeface="Arial"/>
              </a:rPr>
              <a:t>Pixels to Pictures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527048" y="3977639"/>
            <a:ext cx="1938528" cy="18288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5B6777"/>
                </a:solidFill>
                <a:latin typeface="Arial"/>
              </a:rPr>
              <a:t>See images as grids of data.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4453128" y="3429000"/>
            <a:ext cx="3090672" cy="9601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4681728" y="3685032"/>
            <a:ext cx="438912" cy="438912"/>
          </a:xfrm>
          <a:prstGeom prst="ellipse">
            <a:avLst/>
          </a:prstGeom>
          <a:solidFill>
            <a:srgbClr val="4E896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4681728" y="3794760"/>
            <a:ext cx="438912" cy="14630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Arial"/>
              </a:rPr>
              <a:t>5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230368" y="3630168"/>
            <a:ext cx="1938528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340" b="1">
                <a:solidFill>
                  <a:srgbClr val="122033"/>
                </a:solidFill>
                <a:latin typeface="Arial"/>
              </a:rPr>
              <a:t>Compression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5230368" y="3977639"/>
            <a:ext cx="1938528" cy="18288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5B6777"/>
                </a:solidFill>
                <a:latin typeface="Arial"/>
              </a:rPr>
              <a:t>Keep useful structure.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8156448" y="3429000"/>
            <a:ext cx="3090672" cy="960120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8385048" y="3685032"/>
            <a:ext cx="438912" cy="438912"/>
          </a:xfrm>
          <a:prstGeom prst="ellipse">
            <a:avLst/>
          </a:prstGeom>
          <a:solidFill>
            <a:srgbClr val="12203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8385048" y="3794760"/>
            <a:ext cx="438912" cy="14630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Arial"/>
              </a:rPr>
              <a:t>6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933688" y="3630168"/>
            <a:ext cx="1938528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340" b="1">
                <a:solidFill>
                  <a:srgbClr val="122033"/>
                </a:solidFill>
                <a:latin typeface="Arial"/>
              </a:rPr>
              <a:t>Language Models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8933688" y="3977639"/>
            <a:ext cx="1938528" cy="18288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050" b="0">
                <a:solidFill>
                  <a:srgbClr val="5B6777"/>
                </a:solidFill>
                <a:latin typeface="Arial"/>
              </a:rPr>
              <a:t>Predict words from context.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14400" y="5440680"/>
            <a:ext cx="10424160" cy="31089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400" b="1">
                <a:solidFill>
                  <a:srgbClr val="008080"/>
                </a:solidFill>
                <a:latin typeface="Arial"/>
              </a:rPr>
              <a:t>Every module is taught as a parallel: the child does it first, then the same mechanism is shown in the machine (next two slides).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566928" y="6464808"/>
            <a:ext cx="6309360" cy="16459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750" b="0">
                <a:solidFill>
                  <a:srgbClr val="5B6777"/>
                </a:solidFill>
                <a:latin typeface="Arial"/>
              </a:rPr>
              <a:t>Case Paper for District Level Deliberations on CT &amp; AI 2026-27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1173968" y="6437376"/>
            <a:ext cx="457200" cy="16459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r">
              <a:lnSpc>
                <a:spcPct val="100000"/>
              </a:lnSpc>
            </a:pPr>
            <a:r>
              <a:rPr sz="800" b="1">
                <a:solidFill>
                  <a:srgbClr val="5B6777"/>
                </a:solidFill>
                <a:latin typeface="Arial"/>
              </a:rPr>
              <a:t>06</a:t>
            </a:r>
          </a:p>
        </p:txBody>
      </p:sp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10896"/>
            <a:ext cx="2834640" cy="22860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850" b="1">
                <a:solidFill>
                  <a:srgbClr val="008080"/>
                </a:solidFill>
                <a:latin typeface="Arial"/>
              </a:rPr>
              <a:t>MODULES 1-3  |  YOU &lt;-&gt; THE MACHINE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58368"/>
            <a:ext cx="9326880" cy="51206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122033"/>
                </a:solidFill>
                <a:latin typeface="Arial"/>
              </a:rPr>
              <a:t>Children do the task first - then the machine does the very same thing.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566928" y="1627632"/>
            <a:ext cx="10908792" cy="0"/>
          </a:xfrm>
          <a:prstGeom prst="line">
            <a:avLst/>
          </a:prstGeom>
          <a:ln w="12700">
            <a:solidFill>
              <a:srgbClr val="DDE2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761488" y="1700784"/>
            <a:ext cx="4206240" cy="18288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900" b="1">
                <a:solidFill>
                  <a:srgbClr val="4E896C"/>
                </a:solidFill>
                <a:latin typeface="Arial"/>
              </a:rPr>
              <a:t>YOU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70064" y="1700784"/>
            <a:ext cx="4206240" cy="18288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900" b="1">
                <a:solidFill>
                  <a:srgbClr val="6354A8"/>
                </a:solidFill>
                <a:latin typeface="Arial"/>
              </a:rPr>
              <a:t>THE MACHINE</a:t>
            </a:r>
          </a:p>
        </p:txBody>
      </p:sp>
      <p:sp>
        <p:nvSpPr>
          <p:cNvPr id="7" name="Oval 6"/>
          <p:cNvSpPr/>
          <p:nvPr/>
        </p:nvSpPr>
        <p:spPr>
          <a:xfrm>
            <a:off x="603504" y="2386584"/>
            <a:ext cx="438912" cy="438912"/>
          </a:xfrm>
          <a:prstGeom prst="ellipse">
            <a:avLst/>
          </a:prstGeom>
          <a:solidFill>
            <a:srgbClr val="00808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03504" y="2496312"/>
            <a:ext cx="438912" cy="14630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52144" y="2231136"/>
            <a:ext cx="1572768" cy="731520"/>
          </a:xfrm>
          <a:prstGeom prst="rect">
            <a:avLst/>
          </a:prstGeom>
          <a:noFill/>
        </p:spPr>
        <p:txBody>
          <a:bodyPr wrap="square" anchor="ctr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122033"/>
                </a:solidFill>
                <a:latin typeface="Arial"/>
              </a:rPr>
              <a:t>Brain as
Pattern Finder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761488" y="1920240"/>
            <a:ext cx="4206240" cy="1371600"/>
          </a:xfrm>
          <a:prstGeom prst="roundRect">
            <a:avLst>
              <a:gd name="adj" fmla="val 6000"/>
            </a:avLst>
          </a:prstGeom>
          <a:solidFill>
            <a:srgbClr val="E9F5EF"/>
          </a:solidFill>
          <a:ln w="9525">
            <a:solidFill>
              <a:srgbClr val="4E896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980944" y="2066544"/>
            <a:ext cx="2011680" cy="20116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4E896C"/>
                </a:solidFill>
                <a:latin typeface="Arial"/>
              </a:rPr>
              <a:t>YOU DO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80944" y="2331720"/>
            <a:ext cx="3767328" cy="86868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232D3B"/>
                </a:solidFill>
                <a:latin typeface="Arial"/>
              </a:rPr>
              <a:t>Match a few clues to every dog you have seen, and fill the gaps.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49440" y="2423160"/>
            <a:ext cx="384048" cy="36576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008080"/>
                </a:solidFill>
                <a:latin typeface="Arial"/>
              </a:rPr>
              <a:t>≈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370064" y="1920240"/>
            <a:ext cx="4242816" cy="1371600"/>
          </a:xfrm>
          <a:prstGeom prst="roundRect">
            <a:avLst>
              <a:gd name="adj" fmla="val 6000"/>
            </a:avLst>
          </a:prstGeom>
          <a:solidFill>
            <a:srgbClr val="EEECFA"/>
          </a:solidFill>
          <a:ln w="9525">
            <a:solidFill>
              <a:srgbClr val="6354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589520" y="2066544"/>
            <a:ext cx="3108960" cy="20116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6354A8"/>
                </a:solidFill>
                <a:latin typeface="Arial"/>
              </a:rPr>
              <a:t>THE MACHINE DOES IT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589520" y="2331720"/>
            <a:ext cx="3803904" cy="86868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232D3B"/>
                </a:solidFill>
                <a:latin typeface="Arial"/>
              </a:rPr>
              <a:t>A neural network trained on thousands of photos fires layer by layer and scores the guess: "dog, 92%."</a:t>
            </a:r>
          </a:p>
        </p:txBody>
      </p:sp>
      <p:sp>
        <p:nvSpPr>
          <p:cNvPr id="17" name="Oval 16"/>
          <p:cNvSpPr/>
          <p:nvPr/>
        </p:nvSpPr>
        <p:spPr>
          <a:xfrm>
            <a:off x="603504" y="3813048"/>
            <a:ext cx="438912" cy="438912"/>
          </a:xfrm>
          <a:prstGeom prst="ellipse">
            <a:avLst/>
          </a:prstGeom>
          <a:solidFill>
            <a:srgbClr val="DA58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03504" y="3922776"/>
            <a:ext cx="438912" cy="14630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52144" y="3657600"/>
            <a:ext cx="1572768" cy="731520"/>
          </a:xfrm>
          <a:prstGeom prst="rect">
            <a:avLst/>
          </a:prstGeom>
          <a:noFill/>
        </p:spPr>
        <p:txBody>
          <a:bodyPr wrap="square" anchor="ctr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122033"/>
                </a:solidFill>
                <a:latin typeface="Arial"/>
              </a:rPr>
              <a:t>Sorting +
Classification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761488" y="3346704"/>
            <a:ext cx="4206240" cy="1371600"/>
          </a:xfrm>
          <a:prstGeom prst="roundRect">
            <a:avLst>
              <a:gd name="adj" fmla="val 6000"/>
            </a:avLst>
          </a:prstGeom>
          <a:solidFill>
            <a:srgbClr val="E9F5EF"/>
          </a:solidFill>
          <a:ln w="9525">
            <a:solidFill>
              <a:srgbClr val="4E896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980944" y="3493008"/>
            <a:ext cx="2011680" cy="20116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4E896C"/>
                </a:solidFill>
                <a:latin typeface="Arial"/>
              </a:rPr>
              <a:t>YOU DO IT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980944" y="3758184"/>
            <a:ext cx="3767328" cy="86868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232D3B"/>
                </a:solidFill>
                <a:latin typeface="Arial"/>
              </a:rPr>
              <a:t>Pick a feature - colour, legs, wheels - and drop each card into the group it fits.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949440" y="3849624"/>
            <a:ext cx="384048" cy="36576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DA5845"/>
                </a:solidFill>
                <a:latin typeface="Arial"/>
              </a:rPr>
              <a:t>≈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370064" y="3346704"/>
            <a:ext cx="4242816" cy="1371600"/>
          </a:xfrm>
          <a:prstGeom prst="roundRect">
            <a:avLst>
              <a:gd name="adj" fmla="val 6000"/>
            </a:avLst>
          </a:prstGeom>
          <a:solidFill>
            <a:srgbClr val="EEECFA"/>
          </a:solidFill>
          <a:ln w="9525">
            <a:solidFill>
              <a:srgbClr val="6354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589520" y="3493008"/>
            <a:ext cx="3108960" cy="20116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6354A8"/>
                </a:solidFill>
                <a:latin typeface="Arial"/>
              </a:rPr>
              <a:t>THE MACHINE DOES IT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589520" y="3758184"/>
            <a:ext cx="3803904" cy="86868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232D3B"/>
                </a:solidFill>
                <a:latin typeface="Arial"/>
              </a:rPr>
              <a:t>Measures those features as numbers and draws boundaries. With labels: classification; on its own: clustering.</a:t>
            </a:r>
          </a:p>
        </p:txBody>
      </p:sp>
      <p:sp>
        <p:nvSpPr>
          <p:cNvPr id="27" name="Oval 26"/>
          <p:cNvSpPr/>
          <p:nvPr/>
        </p:nvSpPr>
        <p:spPr>
          <a:xfrm>
            <a:off x="603504" y="5239512"/>
            <a:ext cx="438912" cy="438912"/>
          </a:xfrm>
          <a:prstGeom prst="ellipse">
            <a:avLst/>
          </a:prstGeom>
          <a:solidFill>
            <a:srgbClr val="E2A4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03504" y="5349240"/>
            <a:ext cx="438912" cy="14630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52144" y="5084064"/>
            <a:ext cx="1572768" cy="731520"/>
          </a:xfrm>
          <a:prstGeom prst="rect">
            <a:avLst/>
          </a:prstGeom>
          <a:noFill/>
        </p:spPr>
        <p:txBody>
          <a:bodyPr wrap="square" anchor="ctr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122033"/>
                </a:solidFill>
                <a:latin typeface="Arial"/>
              </a:rPr>
              <a:t>Train a
Human Model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2761488" y="4773168"/>
            <a:ext cx="4206240" cy="1371600"/>
          </a:xfrm>
          <a:prstGeom prst="roundRect">
            <a:avLst>
              <a:gd name="adj" fmla="val 6000"/>
            </a:avLst>
          </a:prstGeom>
          <a:solidFill>
            <a:srgbClr val="E9F5EF"/>
          </a:solidFill>
          <a:ln w="9525">
            <a:solidFill>
              <a:srgbClr val="4E896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2980944" y="4919472"/>
            <a:ext cx="2011680" cy="20116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4E896C"/>
                </a:solidFill>
                <a:latin typeface="Arial"/>
              </a:rPr>
              <a:t>YOU DO IT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980944" y="5184648"/>
            <a:ext cx="3767328" cy="86868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232D3B"/>
                </a:solidFill>
                <a:latin typeface="Arial"/>
              </a:rPr>
              <a:t>Watch a few labelled examples, infer the rule, and fix it when you are wrong.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949440" y="5276088"/>
            <a:ext cx="384048" cy="36576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E2A43B"/>
                </a:solidFill>
                <a:latin typeface="Arial"/>
              </a:rPr>
              <a:t>≈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7370064" y="4773168"/>
            <a:ext cx="4242816" cy="1371600"/>
          </a:xfrm>
          <a:prstGeom prst="roundRect">
            <a:avLst>
              <a:gd name="adj" fmla="val 6000"/>
            </a:avLst>
          </a:prstGeom>
          <a:solidFill>
            <a:srgbClr val="EEECFA"/>
          </a:solidFill>
          <a:ln w="9525">
            <a:solidFill>
              <a:srgbClr val="6354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7589520" y="4919472"/>
            <a:ext cx="3108960" cy="20116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6354A8"/>
                </a:solidFill>
                <a:latin typeface="Arial"/>
              </a:rPr>
              <a:t>THE MACHINE DOES IT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589520" y="5184648"/>
            <a:ext cx="3803904" cy="86868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232D3B"/>
                </a:solidFill>
                <a:latin typeface="Arial"/>
              </a:rPr>
              <a:t>Nudges its internal weights a little after every wrong answer, until its guesses match the labels.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66928" y="6464808"/>
            <a:ext cx="6309360" cy="16459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750" b="0">
                <a:solidFill>
                  <a:srgbClr val="5B6777"/>
                </a:solidFill>
                <a:latin typeface="Arial"/>
              </a:rPr>
              <a:t>Case Paper for District Level Deliberations on CT &amp; AI 2026-27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11173968" y="6437376"/>
            <a:ext cx="457200" cy="16459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r">
              <a:lnSpc>
                <a:spcPct val="100000"/>
              </a:lnSpc>
            </a:pPr>
            <a:r>
              <a:rPr sz="800" b="1">
                <a:solidFill>
                  <a:srgbClr val="5B6777"/>
                </a:solidFill>
                <a:latin typeface="Arial"/>
              </a:rPr>
              <a:t>07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4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4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4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4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4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4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10896"/>
            <a:ext cx="2834640" cy="22860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850" b="1">
                <a:solidFill>
                  <a:srgbClr val="008080"/>
                </a:solidFill>
                <a:latin typeface="Arial"/>
              </a:rPr>
              <a:t>MODULES 4-6  |  YOU &lt;-&gt; THE MACHINE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58368"/>
            <a:ext cx="9326880" cy="51206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122033"/>
                </a:solidFill>
                <a:latin typeface="Arial"/>
              </a:rPr>
              <a:t>The same parallel runs all the way from images to language.</a:t>
            </a:r>
          </a:p>
        </p:txBody>
      </p:sp>
      <p:cxnSp>
        <p:nvCxnSpPr>
          <p:cNvPr id="4" name="Connector 3"/>
          <p:cNvCxnSpPr/>
          <p:nvPr/>
        </p:nvCxnSpPr>
        <p:spPr>
          <a:xfrm>
            <a:off x="566928" y="1627632"/>
            <a:ext cx="10908792" cy="0"/>
          </a:xfrm>
          <a:prstGeom prst="line">
            <a:avLst/>
          </a:prstGeom>
          <a:ln w="12700">
            <a:solidFill>
              <a:srgbClr val="DDE2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761488" y="1700784"/>
            <a:ext cx="4206240" cy="18288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900" b="1">
                <a:solidFill>
                  <a:srgbClr val="4E896C"/>
                </a:solidFill>
                <a:latin typeface="Arial"/>
              </a:rPr>
              <a:t>YOU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70064" y="1700784"/>
            <a:ext cx="4206240" cy="18288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900" b="1">
                <a:solidFill>
                  <a:srgbClr val="6354A8"/>
                </a:solidFill>
                <a:latin typeface="Arial"/>
              </a:rPr>
              <a:t>THE MACHINE</a:t>
            </a:r>
          </a:p>
        </p:txBody>
      </p:sp>
      <p:sp>
        <p:nvSpPr>
          <p:cNvPr id="7" name="Oval 6"/>
          <p:cNvSpPr/>
          <p:nvPr/>
        </p:nvSpPr>
        <p:spPr>
          <a:xfrm>
            <a:off x="603504" y="2386584"/>
            <a:ext cx="438912" cy="438912"/>
          </a:xfrm>
          <a:prstGeom prst="ellipse">
            <a:avLst/>
          </a:prstGeom>
          <a:solidFill>
            <a:srgbClr val="446FB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03504" y="2496312"/>
            <a:ext cx="438912" cy="14630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Arial"/>
              </a:rPr>
              <a:t>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52144" y="2231136"/>
            <a:ext cx="1572768" cy="731520"/>
          </a:xfrm>
          <a:prstGeom prst="rect">
            <a:avLst/>
          </a:prstGeom>
          <a:noFill/>
        </p:spPr>
        <p:txBody>
          <a:bodyPr wrap="square" anchor="ctr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122033"/>
                </a:solidFill>
                <a:latin typeface="Arial"/>
              </a:rPr>
              <a:t>Pixels to
Pictures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761488" y="1920240"/>
            <a:ext cx="4206240" cy="1371600"/>
          </a:xfrm>
          <a:prstGeom prst="roundRect">
            <a:avLst>
              <a:gd name="adj" fmla="val 6000"/>
            </a:avLst>
          </a:prstGeom>
          <a:solidFill>
            <a:srgbClr val="E9F5EF"/>
          </a:solidFill>
          <a:ln w="9525">
            <a:solidFill>
              <a:srgbClr val="4E896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2980944" y="2066544"/>
            <a:ext cx="2011680" cy="20116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4E896C"/>
                </a:solidFill>
                <a:latin typeface="Arial"/>
              </a:rPr>
              <a:t>YOU DO IT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980944" y="2331720"/>
            <a:ext cx="3767328" cy="86868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232D3B"/>
                </a:solidFill>
                <a:latin typeface="Arial"/>
              </a:rPr>
              <a:t>Layer 1 spots lines, Layer 2 joins them into parts, Layer 3 names the whole.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949440" y="2423160"/>
            <a:ext cx="384048" cy="36576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446FB5"/>
                </a:solidFill>
                <a:latin typeface="Arial"/>
              </a:rPr>
              <a:t>≈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370064" y="1920240"/>
            <a:ext cx="4242816" cy="1371600"/>
          </a:xfrm>
          <a:prstGeom prst="roundRect">
            <a:avLst>
              <a:gd name="adj" fmla="val 6000"/>
            </a:avLst>
          </a:prstGeom>
          <a:solidFill>
            <a:srgbClr val="EEECFA"/>
          </a:solidFill>
          <a:ln w="9525">
            <a:solidFill>
              <a:srgbClr val="6354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589520" y="2066544"/>
            <a:ext cx="3108960" cy="20116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6354A8"/>
                </a:solidFill>
                <a:latin typeface="Arial"/>
              </a:rPr>
              <a:t>THE MACHINE DOES IT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589520" y="2331720"/>
            <a:ext cx="3803904" cy="86868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232D3B"/>
                </a:solidFill>
                <a:latin typeface="Arial"/>
              </a:rPr>
              <a:t>Each layer multiplies the pixel-numbers by its weights and passes the strongest signals up: edges, parts, object.</a:t>
            </a:r>
          </a:p>
        </p:txBody>
      </p:sp>
      <p:sp>
        <p:nvSpPr>
          <p:cNvPr id="17" name="Oval 16"/>
          <p:cNvSpPr/>
          <p:nvPr/>
        </p:nvSpPr>
        <p:spPr>
          <a:xfrm>
            <a:off x="603504" y="3813048"/>
            <a:ext cx="438912" cy="438912"/>
          </a:xfrm>
          <a:prstGeom prst="ellipse">
            <a:avLst/>
          </a:prstGeom>
          <a:solidFill>
            <a:srgbClr val="4E896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03504" y="3922776"/>
            <a:ext cx="438912" cy="14630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Arial"/>
              </a:rPr>
              <a:t>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152144" y="3657600"/>
            <a:ext cx="1572768" cy="731520"/>
          </a:xfrm>
          <a:prstGeom prst="rect">
            <a:avLst/>
          </a:prstGeom>
          <a:noFill/>
        </p:spPr>
        <p:txBody>
          <a:bodyPr wrap="square" anchor="ctr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122033"/>
                </a:solidFill>
                <a:latin typeface="Arial"/>
              </a:rPr>
              <a:t>Compression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761488" y="3346704"/>
            <a:ext cx="4206240" cy="1371600"/>
          </a:xfrm>
          <a:prstGeom prst="roundRect">
            <a:avLst>
              <a:gd name="adj" fmla="val 6000"/>
            </a:avLst>
          </a:prstGeom>
          <a:solidFill>
            <a:srgbClr val="E9F5EF"/>
          </a:solidFill>
          <a:ln w="9525">
            <a:solidFill>
              <a:srgbClr val="4E896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2980944" y="3493008"/>
            <a:ext cx="2011680" cy="20116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4E896C"/>
                </a:solidFill>
                <a:latin typeface="Arial"/>
              </a:rPr>
              <a:t>YOU DO IT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980944" y="3758184"/>
            <a:ext cx="3767328" cy="86868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232D3B"/>
                </a:solidFill>
                <a:latin typeface="Arial"/>
              </a:rPr>
              <a:t>Keep only the gist of the scene - enough to recognise it again - and let detail fade.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949440" y="3849624"/>
            <a:ext cx="384048" cy="36576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4E896C"/>
                </a:solidFill>
                <a:latin typeface="Arial"/>
              </a:rPr>
              <a:t>≈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7370064" y="3346704"/>
            <a:ext cx="4242816" cy="1371600"/>
          </a:xfrm>
          <a:prstGeom prst="roundRect">
            <a:avLst>
              <a:gd name="adj" fmla="val 6000"/>
            </a:avLst>
          </a:prstGeom>
          <a:solidFill>
            <a:srgbClr val="EEECFA"/>
          </a:solidFill>
          <a:ln w="9525">
            <a:solidFill>
              <a:srgbClr val="6354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7589520" y="3493008"/>
            <a:ext cx="3108960" cy="20116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6354A8"/>
                </a:solidFill>
                <a:latin typeface="Arial"/>
              </a:rPr>
              <a:t>THE MACHINE DOES IT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589520" y="3758184"/>
            <a:ext cx="3803904" cy="86868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232D3B"/>
                </a:solidFill>
                <a:latin typeface="Arial"/>
              </a:rPr>
              <a:t>Squeezes the image into a few numbers (an embedding) that hold what matters, and drops the rest.</a:t>
            </a:r>
          </a:p>
        </p:txBody>
      </p:sp>
      <p:sp>
        <p:nvSpPr>
          <p:cNvPr id="27" name="Oval 26"/>
          <p:cNvSpPr/>
          <p:nvPr/>
        </p:nvSpPr>
        <p:spPr>
          <a:xfrm>
            <a:off x="603504" y="5239512"/>
            <a:ext cx="438912" cy="438912"/>
          </a:xfrm>
          <a:prstGeom prst="ellipse">
            <a:avLst/>
          </a:prstGeom>
          <a:solidFill>
            <a:srgbClr val="DA584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03504" y="5349240"/>
            <a:ext cx="438912" cy="14630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950" b="1">
                <a:solidFill>
                  <a:srgbClr val="FFFFFF"/>
                </a:solidFill>
                <a:latin typeface="Arial"/>
              </a:rPr>
              <a:t>6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152144" y="5084064"/>
            <a:ext cx="1572768" cy="731520"/>
          </a:xfrm>
          <a:prstGeom prst="rect">
            <a:avLst/>
          </a:prstGeom>
          <a:noFill/>
        </p:spPr>
        <p:txBody>
          <a:bodyPr wrap="square" anchor="ctr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300" b="1">
                <a:solidFill>
                  <a:srgbClr val="122033"/>
                </a:solidFill>
                <a:latin typeface="Arial"/>
              </a:rPr>
              <a:t>Language
Models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2761488" y="4773168"/>
            <a:ext cx="4206240" cy="1371600"/>
          </a:xfrm>
          <a:prstGeom prst="roundRect">
            <a:avLst>
              <a:gd name="adj" fmla="val 6000"/>
            </a:avLst>
          </a:prstGeom>
          <a:solidFill>
            <a:srgbClr val="E9F5EF"/>
          </a:solidFill>
          <a:ln w="9525">
            <a:solidFill>
              <a:srgbClr val="4E896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2980944" y="4919472"/>
            <a:ext cx="2011680" cy="20116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4E896C"/>
                </a:solidFill>
                <a:latin typeface="Arial"/>
              </a:rPr>
              <a:t>YOU DO IT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2980944" y="5184648"/>
            <a:ext cx="3767328" cy="86868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232D3B"/>
                </a:solidFill>
                <a:latin typeface="Arial"/>
              </a:rPr>
              <a:t>Use the words so far, plus every sentence you have heard, to feel which word comes next.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6949440" y="5276088"/>
            <a:ext cx="384048" cy="36576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800" b="1">
                <a:solidFill>
                  <a:srgbClr val="DA5845"/>
                </a:solidFill>
                <a:latin typeface="Arial"/>
              </a:rPr>
              <a:t>≈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7370064" y="4773168"/>
            <a:ext cx="4242816" cy="1371600"/>
          </a:xfrm>
          <a:prstGeom prst="roundRect">
            <a:avLst>
              <a:gd name="adj" fmla="val 6000"/>
            </a:avLst>
          </a:prstGeom>
          <a:solidFill>
            <a:srgbClr val="EEECFA"/>
          </a:solidFill>
          <a:ln w="9525">
            <a:solidFill>
              <a:srgbClr val="6354A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7589520" y="4919472"/>
            <a:ext cx="3108960" cy="20116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000" b="1">
                <a:solidFill>
                  <a:srgbClr val="6354A8"/>
                </a:solidFill>
                <a:latin typeface="Arial"/>
              </a:rPr>
              <a:t>THE MACHINE DOES IT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589520" y="5184648"/>
            <a:ext cx="3803904" cy="86868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232D3B"/>
                </a:solidFill>
                <a:latin typeface="Arial"/>
              </a:rPr>
              <a:t>Scores a probability for every possible next word and keeps the likeliest - learned from huge amounts of text.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03504" y="6272784"/>
            <a:ext cx="10881360" cy="20116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050" b="1">
                <a:solidFill>
                  <a:srgbClr val="5B6777"/>
                </a:solidFill>
                <a:latin typeface="Arial"/>
              </a:rPr>
              <a:t>Boundary: the brain-network parallel explains learning from examples, not full scientific equivalence.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66928" y="6464808"/>
            <a:ext cx="6309360" cy="16459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750" b="0">
                <a:solidFill>
                  <a:srgbClr val="5B6777"/>
                </a:solidFill>
                <a:latin typeface="Arial"/>
              </a:rPr>
              <a:t>Case Paper for District Level Deliberations on CT &amp; AI 2026-27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1173968" y="6437376"/>
            <a:ext cx="457200" cy="16459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r">
              <a:lnSpc>
                <a:spcPct val="100000"/>
              </a:lnSpc>
            </a:pPr>
            <a:r>
              <a:rPr sz="800" b="1">
                <a:solidFill>
                  <a:srgbClr val="5B6777"/>
                </a:solidFill>
                <a:latin typeface="Arial"/>
              </a:rPr>
              <a:t>08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4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4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4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4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4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4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4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4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4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4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66928" y="310896"/>
            <a:ext cx="2834640" cy="22860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850" b="1">
                <a:solidFill>
                  <a:srgbClr val="008080"/>
                </a:solidFill>
                <a:latin typeface="Arial"/>
              </a:rPr>
              <a:t>MODULE 1  ·  CLASSROOM CONTENT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6928" y="658368"/>
            <a:ext cx="9326880" cy="512064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2500" b="1">
                <a:solidFill>
                  <a:srgbClr val="122033"/>
                </a:solidFill>
                <a:latin typeface="Arial"/>
              </a:rPr>
              <a:t>The Brain as a Pattern Finder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85216" y="1216152"/>
            <a:ext cx="10424160" cy="31089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00" b="0">
                <a:solidFill>
                  <a:srgbClr val="5B6777"/>
                </a:solidFill>
                <a:latin typeface="Arial"/>
              </a:rPr>
              <a:t>Children guess half-hidden images - then discover their brain fills the gaps from past experience.</a:t>
            </a:r>
          </a:p>
        </p:txBody>
      </p:sp>
      <p:cxnSp>
        <p:nvCxnSpPr>
          <p:cNvPr id="5" name="Connector 4"/>
          <p:cNvCxnSpPr/>
          <p:nvPr/>
        </p:nvCxnSpPr>
        <p:spPr>
          <a:xfrm>
            <a:off x="566928" y="1627632"/>
            <a:ext cx="10908792" cy="0"/>
          </a:xfrm>
          <a:prstGeom prst="line">
            <a:avLst/>
          </a:prstGeom>
          <a:ln w="12700">
            <a:solidFill>
              <a:srgbClr val="DDE2E7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ounded Rectangle 5"/>
          <p:cNvSpPr/>
          <p:nvPr/>
        </p:nvSpPr>
        <p:spPr>
          <a:xfrm>
            <a:off x="566928" y="1847088"/>
            <a:ext cx="5870448" cy="4224528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DDE2E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41248" y="2048256"/>
            <a:ext cx="5120640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008080"/>
                </a:solidFill>
                <a:latin typeface="Arial"/>
              </a:rPr>
              <a:t>HOW THE TEACHER LEADS IT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41248" y="2505456"/>
            <a:ext cx="310896" cy="310896"/>
          </a:xfrm>
          <a:prstGeom prst="roundRect">
            <a:avLst>
              <a:gd name="adj" fmla="val 6000"/>
            </a:avLst>
          </a:prstGeom>
          <a:solidFill>
            <a:srgbClr val="008080"/>
          </a:solidFill>
          <a:ln w="9525">
            <a:solidFill>
              <a:srgbClr val="008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41248" y="2551176"/>
            <a:ext cx="310896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98448" y="2468880"/>
            <a:ext cx="4937760" cy="84124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50" b="0">
                <a:solidFill>
                  <a:srgbClr val="232D3B"/>
                </a:solidFill>
                <a:latin typeface="Arial"/>
              </a:rPr>
              <a:t>Flash a blurred or half-hidden image and ask the class to guess.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41248" y="3346704"/>
            <a:ext cx="310896" cy="310896"/>
          </a:xfrm>
          <a:prstGeom prst="roundRect">
            <a:avLst>
              <a:gd name="adj" fmla="val 6000"/>
            </a:avLst>
          </a:prstGeom>
          <a:solidFill>
            <a:srgbClr val="008080"/>
          </a:solidFill>
          <a:ln w="9525">
            <a:solidFill>
              <a:srgbClr val="008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841248" y="3392424"/>
            <a:ext cx="310896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98448" y="3310128"/>
            <a:ext cx="4937760" cy="84124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50" b="0">
                <a:solidFill>
                  <a:srgbClr val="232D3B"/>
                </a:solidFill>
                <a:latin typeface="Arial"/>
              </a:rPr>
              <a:t>Ask "how did you guess?" - children say "I've seen one before" or "a clue helped."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41248" y="4187952"/>
            <a:ext cx="310896" cy="310896"/>
          </a:xfrm>
          <a:prstGeom prst="roundRect">
            <a:avLst>
              <a:gd name="adj" fmla="val 6000"/>
            </a:avLst>
          </a:prstGeom>
          <a:solidFill>
            <a:srgbClr val="008080"/>
          </a:solidFill>
          <a:ln w="9525">
            <a:solidFill>
              <a:srgbClr val="008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41248" y="4233672"/>
            <a:ext cx="310896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298448" y="4151376"/>
            <a:ext cx="4937760" cy="84124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50" b="0">
                <a:solidFill>
                  <a:srgbClr val="232D3B"/>
                </a:solidFill>
                <a:latin typeface="Arial"/>
              </a:rPr>
              <a:t>Reveal the big idea: the brain compares the input with past experience and fills the gaps.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41248" y="5029200"/>
            <a:ext cx="310896" cy="310896"/>
          </a:xfrm>
          <a:prstGeom prst="roundRect">
            <a:avLst>
              <a:gd name="adj" fmla="val 6000"/>
            </a:avLst>
          </a:prstGeom>
          <a:solidFill>
            <a:srgbClr val="008080"/>
          </a:solidFill>
          <a:ln w="9525">
            <a:solidFill>
              <a:srgbClr val="008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841248" y="5074920"/>
            <a:ext cx="310896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100" b="1">
                <a:solidFill>
                  <a:srgbClr val="FFFFFF"/>
                </a:solidFill>
                <a:latin typeface="Arial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298448" y="4992624"/>
            <a:ext cx="4937760" cy="841248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50" b="0">
                <a:solidFill>
                  <a:srgbClr val="232D3B"/>
                </a:solidFill>
                <a:latin typeface="Arial"/>
              </a:rPr>
              <a:t>Build the class chart "My Brain Finds Patterns" - a friend's face, a song, a smell.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6565392" y="1847088"/>
            <a:ext cx="5056632" cy="2432304"/>
          </a:xfrm>
          <a:prstGeom prst="roundRect">
            <a:avLst>
              <a:gd name="adj" fmla="val 6000"/>
            </a:avLst>
          </a:prstGeom>
          <a:solidFill>
            <a:srgbClr val="F5F7FA"/>
          </a:solidFill>
          <a:ln w="9525">
            <a:solidFill>
              <a:srgbClr val="008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821424" y="2048256"/>
            <a:ext cx="4663440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008080"/>
                </a:solidFill>
                <a:latin typeface="Arial"/>
              </a:rPr>
              <a:t>THE LIVE ACTIVITY  (interactive on the website)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821424" y="2450592"/>
            <a:ext cx="4553712" cy="1691640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250" b="0">
                <a:solidFill>
                  <a:srgbClr val="232D3B"/>
                </a:solidFill>
                <a:latin typeface="Arial"/>
              </a:rPr>
              <a:t>Slide-to-reveal a blurred picture, then watch a neural network recognise the same picture and score its guess. Notice how few clues the brain needs.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821424" y="4498848"/>
            <a:ext cx="4663440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1100" b="1">
                <a:solidFill>
                  <a:srgbClr val="008080"/>
                </a:solidFill>
                <a:latin typeface="Arial"/>
              </a:rPr>
              <a:t>KEY WORDS CHILDREN LEAVE WITH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821424" y="4846320"/>
            <a:ext cx="1014069" cy="310896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008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6821424" y="4896612"/>
            <a:ext cx="1014069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050" b="1">
                <a:solidFill>
                  <a:srgbClr val="008080"/>
                </a:solidFill>
                <a:latin typeface="Arial"/>
              </a:rPr>
              <a:t>pattern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7945221" y="4846320"/>
            <a:ext cx="720547" cy="310896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008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7945221" y="4896612"/>
            <a:ext cx="720547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050" b="1">
                <a:solidFill>
                  <a:srgbClr val="008080"/>
                </a:solidFill>
                <a:latin typeface="Arial"/>
              </a:rPr>
              <a:t>clue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8775496" y="4846320"/>
            <a:ext cx="1307592" cy="310896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008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8775496" y="4896612"/>
            <a:ext cx="1307592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050" b="1">
                <a:solidFill>
                  <a:srgbClr val="008080"/>
                </a:solidFill>
                <a:latin typeface="Arial"/>
              </a:rPr>
              <a:t>prediction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6821424" y="5266944"/>
            <a:ext cx="1796795" cy="310896"/>
          </a:xfrm>
          <a:prstGeom prst="roundRect">
            <a:avLst>
              <a:gd name="adj" fmla="val 6000"/>
            </a:avLst>
          </a:prstGeom>
          <a:solidFill>
            <a:srgbClr val="FFFFFF"/>
          </a:solidFill>
          <a:ln w="9525">
            <a:solidFill>
              <a:srgbClr val="00808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6821424" y="5317236"/>
            <a:ext cx="1796795" cy="219456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ctr">
              <a:lnSpc>
                <a:spcPct val="100000"/>
              </a:lnSpc>
            </a:pPr>
            <a:r>
              <a:rPr sz="1050" b="1">
                <a:solidFill>
                  <a:srgbClr val="008080"/>
                </a:solidFill>
                <a:latin typeface="Arial"/>
              </a:rPr>
              <a:t>past experience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66928" y="6464808"/>
            <a:ext cx="6309360" cy="16459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l">
              <a:lnSpc>
                <a:spcPct val="100000"/>
              </a:lnSpc>
            </a:pPr>
            <a:r>
              <a:rPr sz="750" b="0">
                <a:solidFill>
                  <a:srgbClr val="5B6777"/>
                </a:solidFill>
                <a:latin typeface="Arial"/>
              </a:rPr>
              <a:t>Case Paper for District Level Deliberations on CT &amp; AI 2026-27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1173968" y="6437376"/>
            <a:ext cx="457200" cy="164592"/>
          </a:xfrm>
          <a:prstGeom prst="rect">
            <a:avLst/>
          </a:prstGeom>
          <a:noFill/>
        </p:spPr>
        <p:txBody>
          <a:bodyPr wrap="square" anchor="t" lIns="27432" rIns="27432" tIns="18288" bIns="18288">
            <a:normAutofit/>
          </a:bodyPr>
          <a:lstStyle/>
          <a:p>
            <a:pPr algn="r">
              <a:lnSpc>
                <a:spcPct val="100000"/>
              </a:lnSpc>
            </a:pPr>
            <a:r>
              <a:rPr sz="800" b="1">
                <a:solidFill>
                  <a:srgbClr val="5B6777"/>
                </a:solidFill>
                <a:latin typeface="Arial"/>
              </a:rPr>
              <a:t>09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3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" dur="4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" dur="1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" dur="4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4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4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4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4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4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4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4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4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Class="entr" presetID="10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4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4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4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4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4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4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4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Class="entr" presetID="10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4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