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4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71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[~25s] Open on the promise. For 2026-27 CT &amp; AI is a district priority. Our claim, up front: children can genuinely understand AI — not as magic, but as something that learns from examples — if we start from how they already think. We built it, taught it in real classrooms, and measured it. Here's the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[~40s] Close on the shift we set out to make: from AI-as-magic-robot to AI-as-something-that-learns-and-can-be-wrong. We showed children can get there, cheaply, without code — and the numbers say it scales. Three asks: adopt across the district starting where devices are scarce; a single short teacher orientation; and repeat the pre/post test so the impact is visible everywhere. Everything is live and offline-ready at these links. Thank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[~45s] Set the stable ground everyone agrees on. Children are not blank slates for AI — they already recognise, sort and predict from examples every day. And AI already surrounds them. So the raw readiness is there. Hold this thought — it's what we build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[~55s] Here's the tension. Children see AI's output but never its thinking — so it reads as magic, mystery, or a know-it-all robot. And our instinct as educators makes it worse: we lead with definitions or code, which abstracts a familiar idea and excludes the classrooms with no devices or coding teacher. That frames the real question at the bottom — understandable, cheap, no code, all of Grades 3-8.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[~60s] This is the answer — the pivot of the whole talk. Flip the order: play first, name the idea after. Ask 'how do you recognise your friend's face', not 'what is machine learning'. And one single thread ties it all together — observe, find patterns, compress, predict — the same thread from a playground game to a language model. Everything after this is how we delivered it and the proof that it works.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[~55s] So we built it. A live AI Lab website — six modules, eight activities, each pairing the child's action with the machine doing the same thing. The identical activities work on plain paper. Print-ready question banks for Classes 6 to 8. And the whole thing runs offline. The design principle throughout: no code, no lab, no formulas — so any classroom can run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[~40s] And crucially, this is real — not a mock-up. Students in the computer lab playing the activities, worksheets on every desk, children up at the board explaining supervised versus unsupervised learning in their own words. The room isn't watching a demo; every child is doing it. Which sets up the honest question any decision-maker asks next: did it actually work?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[~50s] So we tested it, and tested it fairly. Three Class-8 sections, 40 students each, three weeks. The same 20-mark plain-language test before and after — so every group is measured against its own starting point. Section A carried on as usual, B was taught on the computer, C got the full hands-on activities. We set the bar in advance: 12 out of 20 means the child genuinely understood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[~65s] Here's the payoff. Every section started level, around 8-9 out of 20. After three weeks: no-teaching crept up 1.5 — just test familiarity. The computer group jumped 4.4. And the hands-on activities group jumped 4.6 — matching the computer. On the 'understood it well' bar, 30 of 40 activity students cleared it, versus 25 for computer and 13 for none. The decision-maker's takeaway is on the right: you don't need a device for every child to get the same result — which is exactly what makes this scalable.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[~45s] Why does a paper class match a computer? Because none of this is delivered as a definition. Every competency here — pattern recognition, abstraction, classification, generalisation, responsible AI — is first something the child physically did: sorted cards, drew pixel-art, trained a friend, corrected a mistake. Understanding sticks because it was built by hand before it was named.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20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731520"/>
            <a:ext cx="68580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E2A43B"/>
                </a:solidFill>
                <a:latin typeface="Arial"/>
              </a:rPr>
              <a:t>● DISTRICT LEVEL DELIBERATIONS · CT &amp; AI 2026–27 · THEME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3504" y="1417320"/>
            <a:ext cx="5754766" cy="12862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98000"/>
              </a:lnSpc>
            </a:pPr>
            <a:r>
              <a:rPr sz="4400" b="1" i="0" dirty="0">
                <a:solidFill>
                  <a:srgbClr val="FFFFFF"/>
                </a:solidFill>
                <a:latin typeface="Arial"/>
              </a:rPr>
              <a:t>From Play to Abstraction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880360"/>
            <a:ext cx="6035040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550" b="0" i="0">
                <a:solidFill>
                  <a:srgbClr val="CED6DF"/>
                </a:solidFill>
                <a:latin typeface="Arial"/>
              </a:rPr>
              <a:t>Children in </a:t>
            </a:r>
            <a:r>
              <a:rPr sz="1550" b="1" i="0">
                <a:solidFill>
                  <a:srgbClr val="FFFFFF"/>
                </a:solidFill>
                <a:latin typeface="Arial"/>
              </a:rPr>
              <a:t>Grades 3–8 can truly understand AI</a:t>
            </a:r>
            <a:r>
              <a:rPr sz="1550" b="0" i="0">
                <a:solidFill>
                  <a:srgbClr val="CED6DF"/>
                </a:solidFill>
                <a:latin typeface="Arial"/>
              </a:rPr>
              <a:t> — Machine Learning, neural networks, compression, even language models — when we start from </a:t>
            </a:r>
            <a:r>
              <a:rPr sz="1550" b="1" i="0">
                <a:solidFill>
                  <a:srgbClr val="FFFFFF"/>
                </a:solidFill>
                <a:latin typeface="Arial"/>
              </a:rPr>
              <a:t>how they already think.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4343400"/>
            <a:ext cx="4480560" cy="512064"/>
          </a:xfrm>
          <a:prstGeom prst="roundRect">
            <a:avLst>
              <a:gd name="adj" fmla="val 8000"/>
            </a:avLst>
          </a:prstGeom>
          <a:solidFill>
            <a:srgbClr val="1E2E44"/>
          </a:solidFill>
          <a:ln w="15875">
            <a:solidFill>
              <a:srgbClr val="008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4453128"/>
            <a:ext cx="429768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00" b="1" i="0">
                <a:solidFill>
                  <a:srgbClr val="E0F0F0"/>
                </a:solidFill>
                <a:latin typeface="Arial"/>
              </a:rPr>
              <a:t>“AI is not magic. It learns from examples.”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166360"/>
            <a:ext cx="585216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00" b="0" i="1">
                <a:solidFill>
                  <a:srgbClr val="AAB7C6"/>
                </a:solidFill>
                <a:latin typeface="Arial"/>
              </a:rPr>
              <a:t>A low-cost, no-coding classroom approach — built, taught and measured in real Grades 6–8.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5976" y="1179576"/>
            <a:ext cx="5093208" cy="34320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coll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0" y="1234440"/>
            <a:ext cx="4983480" cy="3322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20840" y="4800600"/>
            <a:ext cx="49834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50" b="0" i="1">
                <a:solidFill>
                  <a:srgbClr val="AAB7C6"/>
                </a:solidFill>
                <a:latin typeface="Arial"/>
              </a:rPr>
              <a:t>Real Class 6–8 students using the AI Lab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96A3B2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96A3B2"/>
                </a:solidFill>
                <a:latin typeface="Arial"/>
              </a:rPr>
              <a:t>01 /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20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777240"/>
            <a:ext cx="36576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1" i="0">
                <a:solidFill>
                  <a:srgbClr val="E2A43B"/>
                </a:solidFill>
                <a:latin typeface="Arial"/>
              </a:rPr>
              <a:t>THE SHIFT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10972800" cy="10972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5000"/>
              </a:lnSpc>
            </a:pPr>
            <a:r>
              <a:rPr sz="2200" b="0" i="0">
                <a:solidFill>
                  <a:srgbClr val="AAB7C6"/>
                </a:solidFill>
                <a:latin typeface="Arial"/>
              </a:rPr>
              <a:t>From  </a:t>
            </a:r>
            <a:r>
              <a:rPr sz="2200" b="1" i="1">
                <a:solidFill>
                  <a:srgbClr val="96A3B2"/>
                </a:solidFill>
                <a:latin typeface="Arial"/>
              </a:rPr>
              <a:t>“AI is a robot that knows everything”</a:t>
            </a:r>
            <a:r>
              <a:rPr sz="2200" b="1" i="0">
                <a:solidFill>
                  <a:srgbClr val="E2A43B"/>
                </a:solidFill>
                <a:latin typeface="Arial"/>
              </a:rPr>
              <a:t>   →   </a:t>
            </a:r>
            <a:r>
              <a:rPr sz="2200" b="1" i="0">
                <a:solidFill>
                  <a:srgbClr val="FFFFFF"/>
                </a:solidFill>
                <a:latin typeface="Arial"/>
              </a:rPr>
              <a:t>“AI learns from examples — and can be wrong.”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606040"/>
            <a:ext cx="1060704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400" b="0" i="1">
                <a:solidFill>
                  <a:srgbClr val="CED6DF"/>
                </a:solidFill>
                <a:latin typeface="Arial"/>
              </a:rPr>
              <a:t>A low-cost, no-coding, activity-led approach gave Grades 6–8 a genuine grasp of AI — and the evidence says it scales.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429000"/>
            <a:ext cx="54864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1" i="0">
                <a:solidFill>
                  <a:srgbClr val="008080"/>
                </a:solidFill>
                <a:latin typeface="Arial"/>
              </a:rPr>
              <a:t>WHAT WE PROPOSE NEXT</a:t>
            </a:r>
          </a:p>
        </p:txBody>
      </p:sp>
      <p:sp>
        <p:nvSpPr>
          <p:cNvPr id="7" name="Oval 6"/>
          <p:cNvSpPr/>
          <p:nvPr/>
        </p:nvSpPr>
        <p:spPr>
          <a:xfrm>
            <a:off x="658368" y="3941063"/>
            <a:ext cx="164592" cy="164592"/>
          </a:xfrm>
          <a:prstGeom prst="ellipse">
            <a:avLst/>
          </a:prstGeom>
          <a:solidFill>
            <a:srgbClr val="E2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3840480"/>
            <a:ext cx="521208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FFFFFF"/>
                </a:solidFill>
                <a:latin typeface="Arial"/>
              </a:rPr>
              <a:t>Adopt across the district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4160520"/>
            <a:ext cx="539496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0" i="0">
                <a:solidFill>
                  <a:srgbClr val="AAB7C6"/>
                </a:solidFill>
                <a:latin typeface="Arial"/>
              </a:rPr>
              <a:t>Run it in Grades 3–8 — starting where devices are scarce.</a:t>
            </a:r>
          </a:p>
        </p:txBody>
      </p:sp>
      <p:sp>
        <p:nvSpPr>
          <p:cNvPr id="10" name="Oval 9"/>
          <p:cNvSpPr/>
          <p:nvPr/>
        </p:nvSpPr>
        <p:spPr>
          <a:xfrm>
            <a:off x="658368" y="4599431"/>
            <a:ext cx="164592" cy="164592"/>
          </a:xfrm>
          <a:prstGeom prst="ellipse">
            <a:avLst/>
          </a:prstGeom>
          <a:solidFill>
            <a:srgbClr val="E2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60120" y="4498848"/>
            <a:ext cx="521208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FFFFFF"/>
                </a:solidFill>
                <a:latin typeface="Arial"/>
              </a:rPr>
              <a:t>A short teacher orientation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4818888"/>
            <a:ext cx="539496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0" i="0">
                <a:solidFill>
                  <a:srgbClr val="AAB7C6"/>
                </a:solidFill>
                <a:latin typeface="Arial"/>
              </a:rPr>
              <a:t>One session; the activities are paper-simple and self-guided.</a:t>
            </a:r>
          </a:p>
        </p:txBody>
      </p:sp>
      <p:sp>
        <p:nvSpPr>
          <p:cNvPr id="13" name="Oval 12"/>
          <p:cNvSpPr/>
          <p:nvPr/>
        </p:nvSpPr>
        <p:spPr>
          <a:xfrm>
            <a:off x="658368" y="5257799"/>
            <a:ext cx="164592" cy="164592"/>
          </a:xfrm>
          <a:prstGeom prst="ellipse">
            <a:avLst/>
          </a:prstGeom>
          <a:solidFill>
            <a:srgbClr val="E2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60120" y="5157216"/>
            <a:ext cx="521208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FFFFFF"/>
                </a:solidFill>
                <a:latin typeface="Arial"/>
              </a:rPr>
              <a:t>Repeat the pilot with pre/post tests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5477255"/>
            <a:ext cx="539496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0" i="0">
                <a:solidFill>
                  <a:srgbClr val="AAB7C6"/>
                </a:solidFill>
                <a:latin typeface="Arial"/>
              </a:rPr>
              <a:t>Same 20-mark test — make the impact visible everywhere.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83680" y="3611880"/>
            <a:ext cx="5029200" cy="2606040"/>
          </a:xfrm>
          <a:prstGeom prst="roundRect">
            <a:avLst>
              <a:gd name="adj" fmla="val 8000"/>
            </a:avLst>
          </a:prstGeom>
          <a:solidFill>
            <a:srgbClr val="1E2E44"/>
          </a:solidFill>
          <a:ln w="15875">
            <a:solidFill>
              <a:srgbClr val="008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858000" y="3840480"/>
            <a:ext cx="438912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E2A43B"/>
                </a:solidFill>
                <a:latin typeface="Arial"/>
              </a:rPr>
              <a:t>SEE IT · TRY 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0" y="4224528"/>
            <a:ext cx="4480560" cy="18288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2000"/>
              </a:lnSpc>
            </a:pPr>
            <a:r>
              <a:rPr sz="1250" b="1" i="0">
                <a:solidFill>
                  <a:srgbClr val="FFFFFF"/>
                </a:solidFill>
                <a:latin typeface="Arial"/>
              </a:rPr>
              <a:t>The AI Lab  </a:t>
            </a:r>
            <a:r>
              <a:rPr sz="1250" b="0" i="0">
                <a:solidFill>
                  <a:srgbClr val="AAB7C6"/>
                </a:solidFill>
                <a:latin typeface="Arial"/>
              </a:rPr>
              <a:t>(6 modules, 8 live activities)
</a:t>
            </a:r>
            <a:r>
              <a:rPr sz="1250" b="1" i="0">
                <a:solidFill>
                  <a:srgbClr val="E0F0F0"/>
                </a:solidFill>
                <a:latin typeface="Arial"/>
              </a:rPr>
              <a:t>play-to-abstraction.pages.dev
</a:t>
            </a:r>
            <a:r>
              <a:rPr sz="1250" b="0" i="0">
                <a:solidFill>
                  <a:srgbClr val="AAB7C6"/>
                </a:solidFill>
                <a:latin typeface="Arial"/>
              </a:rPr>
              <a:t>Per-class labs + question banks
</a:t>
            </a:r>
            <a:r>
              <a:rPr sz="1250" b="1" i="0">
                <a:solidFill>
                  <a:srgbClr val="E0F0F0"/>
                </a:solidFill>
                <a:latin typeface="Arial"/>
              </a:rPr>
              <a:t>nlp-lab.pages.dev
</a:t>
            </a:r>
            <a:r>
              <a:rPr sz="1250" b="0" i="1">
                <a:solidFill>
                  <a:srgbClr val="AAB7C6"/>
                </a:solidFill>
                <a:latin typeface="Arial"/>
              </a:rPr>
              <a:t>Runs fully offline — download the pack, no internet needed.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96A3B2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96A3B2"/>
                </a:solidFill>
                <a:latin typeface="Arial"/>
              </a:rPr>
              <a:t>10 / 10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609E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10607040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38C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THE STARTING POINT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Every child already thinks like a learning machine.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6928" y="1920240"/>
            <a:ext cx="6400800" cy="128016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232D3B"/>
                </a:solidFill>
                <a:latin typeface="Arial"/>
              </a:rPr>
              <a:t>A child recognises a friend's face from half a glimpse, sorts their toys in seconds, and finishes a sentence before it is spoken. </a:t>
            </a:r>
            <a:r>
              <a:rPr sz="1500" b="1" i="0">
                <a:solidFill>
                  <a:srgbClr val="122033"/>
                </a:solidFill>
                <a:latin typeface="Arial"/>
              </a:rPr>
              <a:t>Recognising, sorting, predicting from examples — that is exactly what AI does.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3429000"/>
            <a:ext cx="3520440" cy="214884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66928" y="3429000"/>
            <a:ext cx="82296" cy="2148840"/>
          </a:xfrm>
          <a:prstGeom prst="rect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3593592"/>
            <a:ext cx="306324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122033"/>
                </a:solidFill>
                <a:latin typeface="Arial"/>
              </a:rPr>
              <a:t>They recognise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032504"/>
            <a:ext cx="3063240" cy="1417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200" b="0" i="0">
                <a:solidFill>
                  <a:srgbClr val="232D3B"/>
                </a:solidFill>
                <a:latin typeface="Arial"/>
              </a:rPr>
              <a:t>Spot a friend, a song, a fruit's smell — from just a few clues, matched against everything seen before.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4256" y="3429000"/>
            <a:ext cx="3520440" cy="214884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34256" y="3429000"/>
            <a:ext cx="82296" cy="2148840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90288" y="3593592"/>
            <a:ext cx="306324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122033"/>
                </a:solidFill>
                <a:latin typeface="Arial"/>
              </a:rPr>
              <a:t>They sort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4032504"/>
            <a:ext cx="3063240" cy="1417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200" b="0" i="0">
                <a:solidFill>
                  <a:srgbClr val="232D3B"/>
                </a:solidFill>
                <a:latin typeface="Arial"/>
              </a:rPr>
              <a:t>Group animals, fruits, shapes — then re-group the very same things a different way.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01583" y="3429000"/>
            <a:ext cx="3520440" cy="214884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01583" y="3429000"/>
            <a:ext cx="82296" cy="2148840"/>
          </a:xfrm>
          <a:prstGeom prst="rect">
            <a:avLst/>
          </a:prstGeom>
          <a:solidFill>
            <a:srgbClr val="635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57615" y="3593592"/>
            <a:ext cx="306324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122033"/>
                </a:solidFill>
                <a:latin typeface="Arial"/>
              </a:rPr>
              <a:t>They predict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57615" y="4032504"/>
            <a:ext cx="3063240" cy="1417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200" b="0" i="0">
                <a:solidFill>
                  <a:srgbClr val="232D3B"/>
                </a:solidFill>
                <a:latin typeface="Arial"/>
              </a:rPr>
              <a:t>“The sun rises in the ___.” Filled instantly — from context and past experience.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5806440"/>
            <a:ext cx="1106424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50" b="0" i="1">
                <a:solidFill>
                  <a:srgbClr val="5B6777"/>
                </a:solidFill>
                <a:latin typeface="Arial"/>
              </a:rPr>
              <a:t>Meanwhile, AI is now woven through their daily life — search, video feeds, voice assistants, photos.  The readiness is already there.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02 / 10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1682495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DA5845"/>
                </a:solidFill>
                <a:latin typeface="Arial"/>
              </a:rPr>
              <a:t>THE GAP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Yet children meet AI only as finished magic — they see the output, never the thinking.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6928" y="1965960"/>
            <a:ext cx="365760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400" b="1" i="0">
                <a:solidFill>
                  <a:srgbClr val="122033"/>
                </a:solidFill>
                <a:latin typeface="Arial"/>
              </a:rPr>
              <a:t>So AI feels…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423160"/>
            <a:ext cx="5394960" cy="896112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66928" y="2423160"/>
            <a:ext cx="82296" cy="896112"/>
          </a:xfrm>
          <a:prstGeom prst="rect">
            <a:avLst/>
          </a:prstGeom>
          <a:solidFill>
            <a:srgbClr val="E2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2542032"/>
            <a:ext cx="219456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500" b="1" i="0">
                <a:solidFill>
                  <a:srgbClr val="122033"/>
                </a:solidFill>
                <a:latin typeface="Arial"/>
              </a:rPr>
              <a:t>Magical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907791"/>
            <a:ext cx="493776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50" b="0" i="1">
                <a:solidFill>
                  <a:srgbClr val="5B6777"/>
                </a:solidFill>
                <a:latin typeface="Arial"/>
              </a:rPr>
              <a:t>“It just knows the answer.”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3474720"/>
            <a:ext cx="5394960" cy="896112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66928" y="3474720"/>
            <a:ext cx="82296" cy="896112"/>
          </a:xfrm>
          <a:prstGeom prst="rect">
            <a:avLst/>
          </a:prstGeom>
          <a:solidFill>
            <a:srgbClr val="635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593591"/>
            <a:ext cx="219456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500" b="1" i="0">
                <a:solidFill>
                  <a:srgbClr val="122033"/>
                </a:solidFill>
                <a:latin typeface="Arial"/>
              </a:rPr>
              <a:t>Mysterious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959352"/>
            <a:ext cx="493776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50" b="0" i="1">
                <a:solidFill>
                  <a:srgbClr val="5B6777"/>
                </a:solidFill>
                <a:latin typeface="Arial"/>
              </a:rPr>
              <a:t>“No one can explain how.”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4526279"/>
            <a:ext cx="5394960" cy="896112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66928" y="4526279"/>
            <a:ext cx="82296" cy="896112"/>
          </a:xfrm>
          <a:prstGeom prst="rect">
            <a:avLst/>
          </a:prstGeom>
          <a:solidFill>
            <a:srgbClr val="5B67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" y="4645151"/>
            <a:ext cx="219456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500" b="1" i="0">
                <a:solidFill>
                  <a:srgbClr val="122033"/>
                </a:solidFill>
                <a:latin typeface="Arial"/>
              </a:rPr>
              <a:t>Mechanical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010912"/>
            <a:ext cx="493776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50" b="0" i="1">
                <a:solidFill>
                  <a:srgbClr val="5B6777"/>
                </a:solidFill>
                <a:latin typeface="Arial"/>
              </a:rPr>
              <a:t>“A robot that memorised everything.”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9360" y="1965960"/>
            <a:ext cx="5303520" cy="3520440"/>
          </a:xfrm>
          <a:prstGeom prst="roundRect">
            <a:avLst>
              <a:gd name="adj" fmla="val 8000"/>
            </a:avLst>
          </a:prstGeom>
          <a:solidFill>
            <a:srgbClr val="FCF4F2"/>
          </a:solidFill>
          <a:ln w="12700">
            <a:solidFill>
              <a:srgbClr val="E8C8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37960" y="2194560"/>
            <a:ext cx="484632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DA5845"/>
                </a:solidFill>
                <a:latin typeface="Arial"/>
              </a:rPr>
              <a:t>AND THE USUAL FIXES MAKE IT WORSE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606040"/>
            <a:ext cx="4892040" cy="10972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232D3B"/>
                </a:solidFill>
                <a:latin typeface="Arial"/>
              </a:rPr>
              <a:t>Opening with “ML is a subset of AI”, or jumping to </a:t>
            </a:r>
            <a:r>
              <a:rPr sz="1300" b="1" i="0">
                <a:solidFill>
                  <a:srgbClr val="122033"/>
                </a:solidFill>
                <a:latin typeface="Arial"/>
              </a:rPr>
              <a:t>code and formulas</a:t>
            </a:r>
            <a:r>
              <a:rPr sz="1300" b="0" i="0">
                <a:solidFill>
                  <a:srgbClr val="232D3B"/>
                </a:solidFill>
                <a:latin typeface="Arial"/>
              </a:rPr>
              <a:t>, turns a familiar idea into an abstract, intimidating one.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3794760"/>
            <a:ext cx="4892040" cy="10972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232D3B"/>
                </a:solidFill>
                <a:latin typeface="Arial"/>
              </a:rPr>
              <a:t>And it </a:t>
            </a:r>
            <a:r>
              <a:rPr sz="1300" b="1" i="0">
                <a:solidFill>
                  <a:srgbClr val="DA5845"/>
                </a:solidFill>
                <a:latin typeface="Arial"/>
              </a:rPr>
              <a:t>shuts out low-resource classrooms</a:t>
            </a:r>
            <a:r>
              <a:rPr sz="1300" b="0" i="0">
                <a:solidFill>
                  <a:srgbClr val="232D3B"/>
                </a:solidFill>
                <a:latin typeface="Arial"/>
              </a:rPr>
              <a:t> — those without devices, labs or a coding teacher — the very ones we most need to reach.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806440"/>
            <a:ext cx="11064240" cy="658368"/>
          </a:xfrm>
          <a:prstGeom prst="roundRect">
            <a:avLst>
              <a:gd name="adj" fmla="val 8000"/>
            </a:avLst>
          </a:prstGeom>
          <a:solidFill>
            <a:srgbClr val="1220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66928" y="5989320"/>
            <a:ext cx="1106424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450" b="1" i="0">
                <a:solidFill>
                  <a:srgbClr val="FFFFFF"/>
                </a:solidFill>
                <a:latin typeface="Arial"/>
              </a:rPr>
              <a:t>So the question:  How do we make AI genuinely understandable — cheaply, without code, for every child in Grades 3–8?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03 / 10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2798064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THE IDEA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So begin with the child's own play — and let the abstraction come after, never before.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6928" y="1920240"/>
            <a:ext cx="5532120" cy="13716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4000"/>
              </a:lnSpc>
            </a:pPr>
            <a:r>
              <a:rPr sz="1450" b="0" i="0">
                <a:solidFill>
                  <a:srgbClr val="232D3B"/>
                </a:solidFill>
                <a:latin typeface="Arial"/>
              </a:rPr>
              <a:t>Don't open with a definition. Open with </a:t>
            </a:r>
            <a:r>
              <a:rPr sz="1450" b="1" i="0">
                <a:solidFill>
                  <a:srgbClr val="122033"/>
                </a:solidFill>
                <a:latin typeface="Arial"/>
              </a:rPr>
              <a:t>“How do you recognise your friend's face?”</a:t>
            </a:r>
            <a:r>
              <a:rPr sz="1450" b="0" i="0">
                <a:solidFill>
                  <a:srgbClr val="232D3B"/>
                </a:solidFill>
                <a:latin typeface="Arial"/>
              </a:rPr>
              <a:t>  The child plays first, describes what they did, watches the machine mirror it — </a:t>
            </a:r>
            <a:r>
              <a:rPr sz="1450" b="1" i="0">
                <a:solidFill>
                  <a:srgbClr val="122033"/>
                </a:solidFill>
                <a:latin typeface="Arial"/>
              </a:rPr>
              <a:t>then we name the idea.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3611880"/>
            <a:ext cx="54864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008080"/>
                </a:solidFill>
                <a:latin typeface="Arial"/>
              </a:rPr>
              <a:t>ONE THREAD RUNS THROUGH EVERYTHING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3931920"/>
            <a:ext cx="2487168" cy="786384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446F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8368" y="4142232"/>
            <a:ext cx="230428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50" b="1" i="0">
                <a:solidFill>
                  <a:srgbClr val="122033"/>
                </a:solidFill>
                <a:latin typeface="Arial"/>
              </a:rPr>
              <a:t>Observe examples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35808" y="4114800"/>
            <a:ext cx="27432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700" b="1" i="0">
                <a:solidFill>
                  <a:srgbClr val="5B6777"/>
                </a:solidFill>
                <a:latin typeface="Arial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00400" y="3931920"/>
            <a:ext cx="2487168" cy="786384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2E9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91840" y="4142232"/>
            <a:ext cx="230428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50" b="1" i="0">
                <a:solidFill>
                  <a:srgbClr val="122033"/>
                </a:solidFill>
                <a:latin typeface="Arial"/>
              </a:rPr>
              <a:t>Find useful patterns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0" y="4114800"/>
            <a:ext cx="27432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700" b="1" i="0">
                <a:solidFill>
                  <a:srgbClr val="5B6777"/>
                </a:solidFill>
                <a:latin typeface="Arial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33872" y="3931920"/>
            <a:ext cx="2487168" cy="786384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635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925312" y="4142232"/>
            <a:ext cx="230428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50" b="1" i="0">
                <a:solidFill>
                  <a:srgbClr val="122033"/>
                </a:solidFill>
                <a:latin typeface="Arial"/>
              </a:rPr>
              <a:t>Compress to what matters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02752" y="4114800"/>
            <a:ext cx="27432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700" b="1" i="0">
                <a:solidFill>
                  <a:srgbClr val="5B6777"/>
                </a:solidFill>
                <a:latin typeface="Arial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467344" y="3931920"/>
            <a:ext cx="2487168" cy="786384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A58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558784" y="4142232"/>
            <a:ext cx="230428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50" b="1" i="0">
                <a:solidFill>
                  <a:srgbClr val="122033"/>
                </a:solidFill>
                <a:latin typeface="Arial"/>
              </a:rPr>
              <a:t>Predict / classify / generate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5074920"/>
            <a:ext cx="5532120" cy="128016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232D3B"/>
                </a:solidFill>
                <a:latin typeface="Arial"/>
              </a:rPr>
              <a:t>The same thread carries a child from a playground guessing-game all the way to a </a:t>
            </a:r>
            <a:r>
              <a:rPr sz="1300" b="1" i="0">
                <a:solidFill>
                  <a:srgbClr val="122033"/>
                </a:solidFill>
                <a:latin typeface="Arial"/>
              </a:rPr>
              <a:t>Large Language Model</a:t>
            </a:r>
            <a:r>
              <a:rPr sz="1300" b="0" i="0">
                <a:solidFill>
                  <a:srgbClr val="232D3B"/>
                </a:solidFill>
                <a:latin typeface="Arial"/>
              </a:rPr>
              <a:t> — pixels, sounds and words, all learned from examples.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071261" y="1645919"/>
            <a:ext cx="3294846" cy="193603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collag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411" y="1700784"/>
            <a:ext cx="3227832" cy="215188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55080" y="5635752"/>
            <a:ext cx="528523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50" b="0" i="1">
                <a:solidFill>
                  <a:srgbClr val="5B6777"/>
                </a:solidFill>
                <a:latin typeface="Arial"/>
              </a:rPr>
              <a:t>Students explaining the ideas behind AI &amp; data in their own words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04 / 10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913632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WHAT WE BUILT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We turned that idea into a hands-on AI Lab — a website and paper worksheets, with no coding required.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66928" y="1965960"/>
            <a:ext cx="2761488" cy="228600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66928" y="1965960"/>
            <a:ext cx="82296" cy="2286000"/>
          </a:xfrm>
          <a:prstGeom prst="rect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130552"/>
            <a:ext cx="2304288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A live AI 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69464"/>
            <a:ext cx="2304288" cy="1554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150" b="0" i="0">
                <a:solidFill>
                  <a:srgbClr val="232D3B"/>
                </a:solidFill>
                <a:latin typeface="Arial"/>
              </a:rPr>
              <a:t>6 connected modules · 8 activities children play in the browser. Each shows a “You ↔ the Machine” panel: the child does it, then the computer does the very same thing.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56432" y="1965960"/>
            <a:ext cx="2761488" cy="228600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456432" y="1965960"/>
            <a:ext cx="82296" cy="2286000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712463" y="2130552"/>
            <a:ext cx="2304288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Paper worksheets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12463" y="2569464"/>
            <a:ext cx="2304288" cy="1554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150" b="0" i="0">
                <a:solidFill>
                  <a:srgbClr val="232D3B"/>
                </a:solidFill>
                <a:latin typeface="Arial"/>
              </a:rPr>
              <a:t>The same activities run on paper — sorting cards, pixel-art on graph paper, predict-the-word. Low-cost and inclusive.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45936" y="1965960"/>
            <a:ext cx="2761488" cy="228600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45936" y="1965960"/>
            <a:ext cx="82296" cy="2286000"/>
          </a:xfrm>
          <a:prstGeom prst="rect">
            <a:avLst/>
          </a:prstGeom>
          <a:solidFill>
            <a:srgbClr val="635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601968" y="2130552"/>
            <a:ext cx="2304288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Question banks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01968" y="2569464"/>
            <a:ext cx="2304288" cy="1554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150" b="0" i="0">
                <a:solidFill>
                  <a:srgbClr val="232D3B"/>
                </a:solidFill>
                <a:latin typeface="Arial"/>
              </a:rPr>
              <a:t>155 objective questions across Classes 6–8 — five per activity, with answer keys, ready to print.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235440" y="1965960"/>
            <a:ext cx="2386584" cy="228600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235440" y="1965960"/>
            <a:ext cx="82296" cy="2286000"/>
          </a:xfrm>
          <a:prstGeom prst="rect">
            <a:avLst/>
          </a:prstGeom>
          <a:solidFill>
            <a:srgbClr val="E2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491472" y="2130552"/>
            <a:ext cx="1929384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Runs offline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91472" y="2569464"/>
            <a:ext cx="1929384" cy="1554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sz="1150" b="0" i="0">
                <a:solidFill>
                  <a:srgbClr val="232D3B"/>
                </a:solidFill>
                <a:latin typeface="Arial"/>
              </a:rPr>
              <a:t>A downloadable pack runs with no internet at all — built for classrooms with little or no connectivity.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2064" y="4352544"/>
            <a:ext cx="3035808" cy="2060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collage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407408"/>
            <a:ext cx="2926080" cy="19507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794760" y="4462272"/>
            <a:ext cx="7772400" cy="17830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>
              <a:lnSpc>
                <a:spcPct val="124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No coding. No lab required. No formulas.</a:t>
            </a:r>
            <a:r>
              <a:rPr sz="1300" b="0" i="0">
                <a:solidFill>
                  <a:srgbClr val="232D3B"/>
                </a:solidFill>
                <a:latin typeface="Arial"/>
              </a:rPr>
              <a:t>  Just curiosity, everyday objects and paper.
</a:t>
            </a:r>
            <a:r>
              <a:rPr sz="1300" b="0" i="0">
                <a:solidFill>
                  <a:srgbClr val="5B6777"/>
                </a:solidFill>
                <a:latin typeface="Arial"/>
              </a:rPr>
              <a:t>Live now:  </a:t>
            </a:r>
            <a:r>
              <a:rPr sz="1300" b="1" i="0">
                <a:solidFill>
                  <a:srgbClr val="008080"/>
                </a:solidFill>
                <a:latin typeface="Arial"/>
              </a:rPr>
              <a:t>play-to-abstraction.pages.dev</a:t>
            </a:r>
            <a:r>
              <a:rPr sz="1300" b="0" i="0">
                <a:solidFill>
                  <a:srgbClr val="5B6777"/>
                </a:solidFill>
                <a:latin typeface="Arial"/>
              </a:rPr>
              <a:t>   ·   </a:t>
            </a:r>
            <a:r>
              <a:rPr sz="1300" b="1" i="0">
                <a:solidFill>
                  <a:srgbClr val="008080"/>
                </a:solidFill>
                <a:latin typeface="Arial"/>
              </a:rPr>
              <a:t>nlp-lab.pages.dev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05 / 10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029200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IN THE CLASSROOM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We didn't just design it — we ran it with real Grades 6–8 students.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12064" y="1956816"/>
            <a:ext cx="6510528" cy="437692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collage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2011680"/>
            <a:ext cx="6400800" cy="426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89520" y="2011680"/>
            <a:ext cx="402336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008080"/>
                </a:solidFill>
                <a:latin typeface="Arial"/>
              </a:rPr>
              <a:t>WHAT IT LOOKED LIKE</a:t>
            </a:r>
          </a:p>
        </p:txBody>
      </p:sp>
      <p:sp>
        <p:nvSpPr>
          <p:cNvPr id="8" name="Oval 7"/>
          <p:cNvSpPr/>
          <p:nvPr/>
        </p:nvSpPr>
        <p:spPr>
          <a:xfrm>
            <a:off x="7589520" y="2478024"/>
            <a:ext cx="146304" cy="146304"/>
          </a:xfrm>
          <a:prstGeom prst="ellipse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863840" y="2386584"/>
            <a:ext cx="384048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On screens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0" y="2697479"/>
            <a:ext cx="384048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5B6777"/>
                </a:solidFill>
                <a:latin typeface="Arial"/>
              </a:rPr>
              <a:t>Children playing the live activities in the computer lab.</a:t>
            </a:r>
          </a:p>
        </p:txBody>
      </p:sp>
      <p:sp>
        <p:nvSpPr>
          <p:cNvPr id="11" name="Oval 10"/>
          <p:cNvSpPr/>
          <p:nvPr/>
        </p:nvSpPr>
        <p:spPr>
          <a:xfrm>
            <a:off x="7589520" y="3410712"/>
            <a:ext cx="146304" cy="146304"/>
          </a:xfrm>
          <a:prstGeom prst="ellipse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863840" y="3319272"/>
            <a:ext cx="384048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On paper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3630168"/>
            <a:ext cx="384048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5B6777"/>
                </a:solidFill>
                <a:latin typeface="Arial"/>
              </a:rPr>
              <a:t>Worksheets and printed exercises at every desk.</a:t>
            </a:r>
          </a:p>
        </p:txBody>
      </p:sp>
      <p:sp>
        <p:nvSpPr>
          <p:cNvPr id="14" name="Oval 13"/>
          <p:cNvSpPr/>
          <p:nvPr/>
        </p:nvSpPr>
        <p:spPr>
          <a:xfrm>
            <a:off x="7589520" y="4343399"/>
            <a:ext cx="146304" cy="146304"/>
          </a:xfrm>
          <a:prstGeom prst="ellipse">
            <a:avLst/>
          </a:prstGeom>
          <a:solidFill>
            <a:srgbClr val="635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863840" y="4251959"/>
            <a:ext cx="384048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At the board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4562855"/>
            <a:ext cx="384048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5B6777"/>
                </a:solidFill>
                <a:latin typeface="Arial"/>
              </a:rPr>
              <a:t>Students presenting AI ideas — in their own words.</a:t>
            </a:r>
          </a:p>
        </p:txBody>
      </p:sp>
      <p:sp>
        <p:nvSpPr>
          <p:cNvPr id="17" name="Oval 16"/>
          <p:cNvSpPr/>
          <p:nvPr/>
        </p:nvSpPr>
        <p:spPr>
          <a:xfrm>
            <a:off x="7589520" y="5276088"/>
            <a:ext cx="146304" cy="146304"/>
          </a:xfrm>
          <a:prstGeom prst="ellipse">
            <a:avLst/>
          </a:prstGeom>
          <a:solidFill>
            <a:srgbClr val="DA58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863840" y="5184648"/>
            <a:ext cx="384048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350" b="1" i="0">
                <a:solidFill>
                  <a:srgbClr val="122033"/>
                </a:solidFill>
                <a:latin typeface="Arial"/>
              </a:rPr>
              <a:t>Every learner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0" y="5495544"/>
            <a:ext cx="384048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5B6777"/>
                </a:solidFill>
                <a:latin typeface="Arial"/>
              </a:rPr>
              <a:t>Engaged — not watching a demo, but doing it.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06 / 10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44768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PUTTING IT TO 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So we measured it honestly — three Class-8 sections, the same test before and after.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6928" y="1874519"/>
            <a:ext cx="10972800" cy="6400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350" b="0" i="0">
                <a:solidFill>
                  <a:srgbClr val="232D3B"/>
                </a:solidFill>
                <a:latin typeface="Arial"/>
              </a:rPr>
              <a:t>120 students, three weeks. The </a:t>
            </a:r>
            <a:r>
              <a:rPr sz="1350" b="1" i="0">
                <a:solidFill>
                  <a:srgbClr val="122033"/>
                </a:solidFill>
                <a:latin typeface="Arial"/>
              </a:rPr>
              <a:t>same 20-mark test</a:t>
            </a:r>
            <a:r>
              <a:rPr sz="1350" b="0" i="0">
                <a:solidFill>
                  <a:srgbClr val="232D3B"/>
                </a:solidFill>
                <a:latin typeface="Arial"/>
              </a:rPr>
              <a:t> — answered in the child's own words, no coding — given </a:t>
            </a:r>
            <a:r>
              <a:rPr sz="1350" b="1" i="0">
                <a:solidFill>
                  <a:srgbClr val="122033"/>
                </a:solidFill>
                <a:latin typeface="Arial"/>
              </a:rPr>
              <a:t>before and after</a:t>
            </a:r>
            <a:r>
              <a:rPr sz="1350" b="0" i="0">
                <a:solidFill>
                  <a:srgbClr val="232D3B"/>
                </a:solidFill>
                <a:latin typeface="Arial"/>
              </a:rPr>
              <a:t>, so each section is its own fair comparison.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34640"/>
            <a:ext cx="3474720" cy="219456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66928" y="2834640"/>
            <a:ext cx="3474720" cy="82296"/>
          </a:xfrm>
          <a:prstGeom prst="rect">
            <a:avLst/>
          </a:prstGeom>
          <a:solidFill>
            <a:srgbClr val="5B67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822960" y="3108960"/>
            <a:ext cx="640080" cy="640080"/>
          </a:xfrm>
          <a:prstGeom prst="ellipse">
            <a:avLst/>
          </a:prstGeom>
          <a:solidFill>
            <a:srgbClr val="5B67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3236976"/>
            <a:ext cx="64008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2000" b="1" i="0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91056" y="3145536"/>
            <a:ext cx="2286000" cy="6400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22033"/>
                </a:solidFill>
                <a:latin typeface="Arial"/>
              </a:rPr>
              <a:t>Not taught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7" y="3931920"/>
            <a:ext cx="2971800" cy="8229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5B6777"/>
                </a:solidFill>
                <a:latin typeface="Arial"/>
              </a:rPr>
              <a:t>The comparison group — carried on as usual.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7" y="4663440"/>
            <a:ext cx="2971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1" i="0">
                <a:solidFill>
                  <a:srgbClr val="5B6777"/>
                </a:solidFill>
                <a:latin typeface="Arial"/>
              </a:rPr>
              <a:t>40 students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70248" y="2834640"/>
            <a:ext cx="3474720" cy="219456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270248" y="2834640"/>
            <a:ext cx="3474720" cy="82296"/>
          </a:xfrm>
          <a:prstGeom prst="rect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4526280" y="3108960"/>
            <a:ext cx="640080" cy="640080"/>
          </a:xfrm>
          <a:prstGeom prst="ellipse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26280" y="3236976"/>
            <a:ext cx="64008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2000" b="1" i="0">
                <a:solidFill>
                  <a:srgbClr val="FFFFFF"/>
                </a:solidFill>
                <a:latin typeface="Arial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4376" y="3145536"/>
            <a:ext cx="2286000" cy="6400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22033"/>
                </a:solidFill>
                <a:latin typeface="Arial"/>
              </a:rPr>
              <a:t>Taught with the computer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44568" y="3931920"/>
            <a:ext cx="2971800" cy="8229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5B6777"/>
                </a:solidFill>
                <a:latin typeface="Arial"/>
              </a:rPr>
              <a:t>Led through the ideas on screen.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4663440"/>
            <a:ext cx="2971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1" i="0">
                <a:solidFill>
                  <a:srgbClr val="446FB5"/>
                </a:solidFill>
                <a:latin typeface="Arial"/>
              </a:rPr>
              <a:t>40 students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973567" y="2834640"/>
            <a:ext cx="3474720" cy="219456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973567" y="2834640"/>
            <a:ext cx="3474720" cy="82296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8229599" y="3108960"/>
            <a:ext cx="640080" cy="640080"/>
          </a:xfrm>
          <a:prstGeom prst="ellipse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229599" y="3236976"/>
            <a:ext cx="64008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2000" b="1" i="0">
                <a:solidFill>
                  <a:srgbClr val="FFFFFF"/>
                </a:solidFill>
                <a:latin typeface="Arial"/>
              </a:rPr>
              <a:t>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97696" y="3145536"/>
            <a:ext cx="2286000" cy="6400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22033"/>
                </a:solidFill>
                <a:latin typeface="Arial"/>
              </a:rPr>
              <a:t>Taught with the activities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47888" y="3931920"/>
            <a:ext cx="2971800" cy="8229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5000"/>
              </a:lnSpc>
            </a:pPr>
            <a:r>
              <a:rPr sz="1200" b="0" i="0">
                <a:solidFill>
                  <a:srgbClr val="5B6777"/>
                </a:solidFill>
                <a:latin typeface="Arial"/>
              </a:rPr>
              <a:t>The full hands-on, play-first approach.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47888" y="4663440"/>
            <a:ext cx="2971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100" b="1" i="0">
                <a:solidFill>
                  <a:srgbClr val="2E966E"/>
                </a:solidFill>
                <a:latin typeface="Arial"/>
              </a:rPr>
              <a:t>40 students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5440680"/>
            <a:ext cx="10972800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00" b="0" i="1">
                <a:solidFill>
                  <a:srgbClr val="5B6777"/>
                </a:solidFill>
                <a:latin typeface="Arial"/>
              </a:rPr>
              <a:t>“Understood it well” is defined up front as scoring 12 or more out of 20.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07 / 10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7260336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THE EVIDENCE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Hands-on learning matched the computer — and both left “no teaching” far behind.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1097280" y="4531995"/>
            <a:ext cx="6583680" cy="0"/>
          </a:xfrm>
          <a:prstGeom prst="line">
            <a:avLst/>
          </a:prstGeom>
          <a:ln w="9525">
            <a:solidFill>
              <a:srgbClr val="E9EC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1520" y="4422267"/>
            <a:ext cx="320040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900" b="0" i="0">
                <a:solidFill>
                  <a:srgbClr val="5B6777"/>
                </a:solidFill>
                <a:latin typeface="Arial"/>
              </a:rPr>
              <a:t>5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097280" y="3531870"/>
            <a:ext cx="6583680" cy="0"/>
          </a:xfrm>
          <a:prstGeom prst="line">
            <a:avLst/>
          </a:prstGeom>
          <a:ln w="9525">
            <a:solidFill>
              <a:srgbClr val="E9EC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31520" y="3422141"/>
            <a:ext cx="320040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900" b="0" i="0">
                <a:solidFill>
                  <a:srgbClr val="5B6777"/>
                </a:solidFill>
                <a:latin typeface="Arial"/>
              </a:rPr>
              <a:t>10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097280" y="2531745"/>
            <a:ext cx="6583680" cy="0"/>
          </a:xfrm>
          <a:prstGeom prst="line">
            <a:avLst/>
          </a:prstGeom>
          <a:ln w="9525">
            <a:solidFill>
              <a:srgbClr val="E9EC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1520" y="2422016"/>
            <a:ext cx="320040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900" b="0" i="0">
                <a:solidFill>
                  <a:srgbClr val="5B6777"/>
                </a:solidFill>
                <a:latin typeface="Arial"/>
              </a:rPr>
              <a:t>15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097280" y="5532120"/>
            <a:ext cx="6583680" cy="0"/>
          </a:xfrm>
          <a:prstGeom prst="line">
            <a:avLst/>
          </a:prstGeom>
          <a:ln w="12700">
            <a:solidFill>
              <a:srgbClr val="5B677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97280" y="1965960"/>
            <a:ext cx="4114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5B6777"/>
                </a:solidFill>
                <a:latin typeface="Arial"/>
              </a:rPr>
              <a:t>Average score  (out of 20)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54480" y="3791902"/>
            <a:ext cx="749808" cy="1740217"/>
          </a:xfrm>
          <a:prstGeom prst="rect">
            <a:avLst/>
          </a:prstGeom>
          <a:solidFill>
            <a:srgbClr val="CED6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554480" y="3535870"/>
            <a:ext cx="749808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00" b="1" i="0">
                <a:solidFill>
                  <a:srgbClr val="5B6777"/>
                </a:solidFill>
                <a:latin typeface="Arial"/>
              </a:rPr>
              <a:t>8.7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14016" y="3491865"/>
            <a:ext cx="749808" cy="2040254"/>
          </a:xfrm>
          <a:prstGeom prst="rect">
            <a:avLst/>
          </a:prstGeom>
          <a:solidFill>
            <a:srgbClr val="5B67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414016" y="3235833"/>
            <a:ext cx="749808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100" b="1" i="0">
                <a:solidFill>
                  <a:srgbClr val="5B6777"/>
                </a:solidFill>
                <a:latin typeface="Arial"/>
              </a:rPr>
              <a:t>10.2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874519" y="2833497"/>
            <a:ext cx="969264" cy="32918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5B677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874519" y="2906649"/>
            <a:ext cx="969264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00" b="1" i="0">
                <a:solidFill>
                  <a:srgbClr val="5B6777"/>
                </a:solidFill>
                <a:latin typeface="Arial"/>
              </a:rPr>
              <a:t>+1.5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08760" y="5641848"/>
            <a:ext cx="1682495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00" b="1" i="0">
                <a:solidFill>
                  <a:srgbClr val="122033"/>
                </a:solidFill>
                <a:latin typeface="Arial"/>
              </a:rPr>
              <a:t>Section 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08760" y="5916168"/>
            <a:ext cx="1682495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50" b="0" i="0">
                <a:solidFill>
                  <a:srgbClr val="5B6777"/>
                </a:solidFill>
                <a:latin typeface="Arial"/>
              </a:rPr>
              <a:t>not taught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77639" y="3851909"/>
            <a:ext cx="749808" cy="1680210"/>
          </a:xfrm>
          <a:prstGeom prst="rect">
            <a:avLst/>
          </a:prstGeom>
          <a:solidFill>
            <a:srgbClr val="CED6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977639" y="3595877"/>
            <a:ext cx="749808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00" b="1" i="0">
                <a:solidFill>
                  <a:srgbClr val="5B6777"/>
                </a:solidFill>
                <a:latin typeface="Arial"/>
              </a:rPr>
              <a:t>8.4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37176" y="2971799"/>
            <a:ext cx="749808" cy="2560320"/>
          </a:xfrm>
          <a:prstGeom prst="rect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837176" y="2715768"/>
            <a:ext cx="749808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100" b="1" i="0">
                <a:solidFill>
                  <a:srgbClr val="446FB5"/>
                </a:solidFill>
                <a:latin typeface="Arial"/>
              </a:rPr>
              <a:t>12.8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97679" y="2313431"/>
            <a:ext cx="969264" cy="32918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446FB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297679" y="2386583"/>
            <a:ext cx="969264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00" b="1" i="0">
                <a:solidFill>
                  <a:srgbClr val="446FB5"/>
                </a:solidFill>
                <a:latin typeface="Arial"/>
              </a:rPr>
              <a:t>+4.4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1920" y="5641848"/>
            <a:ext cx="1682495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00" b="1" i="0">
                <a:solidFill>
                  <a:srgbClr val="122033"/>
                </a:solidFill>
                <a:latin typeface="Arial"/>
              </a:rPr>
              <a:t>Section 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31920" y="5916168"/>
            <a:ext cx="1682495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50" b="0" i="0">
                <a:solidFill>
                  <a:srgbClr val="5B6777"/>
                </a:solidFill>
                <a:latin typeface="Arial"/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00800" y="3691889"/>
            <a:ext cx="749808" cy="1840229"/>
          </a:xfrm>
          <a:prstGeom prst="rect">
            <a:avLst/>
          </a:prstGeom>
          <a:solidFill>
            <a:srgbClr val="CED6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400800" y="3435857"/>
            <a:ext cx="749808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00" b="1" i="0">
                <a:solidFill>
                  <a:srgbClr val="5B6777"/>
                </a:solidFill>
                <a:latin typeface="Arial"/>
              </a:rPr>
              <a:t>9.2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260336" y="2771774"/>
            <a:ext cx="749808" cy="2760345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260336" y="2515743"/>
            <a:ext cx="749808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100" b="1" i="0">
                <a:solidFill>
                  <a:srgbClr val="2E966E"/>
                </a:solidFill>
                <a:latin typeface="Arial"/>
              </a:rPr>
              <a:t>13.8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720840" y="2113406"/>
            <a:ext cx="969264" cy="32918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2E9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720840" y="2186558"/>
            <a:ext cx="969264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00" b="1" i="0">
                <a:solidFill>
                  <a:srgbClr val="2E966E"/>
                </a:solidFill>
                <a:latin typeface="Arial"/>
              </a:rPr>
              <a:t>+4.6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55080" y="5641848"/>
            <a:ext cx="1682495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200" b="1" i="0">
                <a:solidFill>
                  <a:srgbClr val="122033"/>
                </a:solidFill>
                <a:latin typeface="Arial"/>
              </a:rPr>
              <a:t>Section 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55080" y="5916168"/>
            <a:ext cx="1682495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sz="1050" b="0" i="0">
                <a:solidFill>
                  <a:srgbClr val="5B6777"/>
                </a:solidFill>
                <a:latin typeface="Arial"/>
              </a:rPr>
              <a:t>activities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188720" y="6355080"/>
            <a:ext cx="256032" cy="182880"/>
          </a:xfrm>
          <a:prstGeom prst="rect">
            <a:avLst/>
          </a:prstGeom>
          <a:solidFill>
            <a:srgbClr val="CED6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1508760" y="6309360"/>
            <a:ext cx="914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5B6777"/>
                </a:solidFill>
                <a:latin typeface="Arial"/>
              </a:rPr>
              <a:t>before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468880" y="6355080"/>
            <a:ext cx="256032" cy="182880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788920" y="6309360"/>
            <a:ext cx="914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00" b="0" i="0">
                <a:solidFill>
                  <a:srgbClr val="5B6777"/>
                </a:solidFill>
                <a:latin typeface="Arial"/>
              </a:rPr>
              <a:t>after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29600" y="1965960"/>
            <a:ext cx="3383280" cy="4160520"/>
          </a:xfrm>
          <a:prstGeom prst="roundRect">
            <a:avLst>
              <a:gd name="adj" fmla="val 8000"/>
            </a:avLst>
          </a:prstGeom>
          <a:solidFill>
            <a:srgbClr val="F0F7F3"/>
          </a:solidFill>
          <a:ln w="12700">
            <a:solidFill>
              <a:srgbClr val="C8E0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8485632" y="2194560"/>
            <a:ext cx="29260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2E966E"/>
                </a:solidFill>
                <a:latin typeface="Arial"/>
              </a:rPr>
              <a:t>WHAT THE NUMBERS SAY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485632" y="2606040"/>
            <a:ext cx="2926080" cy="118872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232D3B"/>
                </a:solidFill>
                <a:latin typeface="Arial"/>
              </a:rPr>
              <a:t>Activities  </a:t>
            </a:r>
            <a:r>
              <a:rPr sz="1300" b="1" i="0">
                <a:solidFill>
                  <a:srgbClr val="2E966E"/>
                </a:solidFill>
                <a:latin typeface="Arial"/>
              </a:rPr>
              <a:t>+4.6</a:t>
            </a:r>
            <a:r>
              <a:rPr sz="1300" b="0" i="0">
                <a:solidFill>
                  <a:srgbClr val="232D3B"/>
                </a:solidFill>
                <a:latin typeface="Arial"/>
              </a:rPr>
              <a:t>  ≈  computer  </a:t>
            </a:r>
            <a:r>
              <a:rPr sz="1300" b="1" i="0">
                <a:solidFill>
                  <a:srgbClr val="446FB5"/>
                </a:solidFill>
                <a:latin typeface="Arial"/>
              </a:rPr>
              <a:t>+4.4</a:t>
            </a:r>
            <a:r>
              <a:rPr sz="1300" b="0" i="0">
                <a:solidFill>
                  <a:srgbClr val="232D3B"/>
                </a:solidFill>
                <a:latin typeface="Arial"/>
              </a:rPr>
              <a:t>
— and both roughly </a:t>
            </a:r>
            <a:r>
              <a:rPr sz="1300" b="1" i="0">
                <a:solidFill>
                  <a:srgbClr val="122033"/>
                </a:solidFill>
                <a:latin typeface="Arial"/>
              </a:rPr>
              <a:t>3× </a:t>
            </a:r>
            <a:r>
              <a:rPr sz="1300" b="0" i="0">
                <a:solidFill>
                  <a:srgbClr val="232D3B"/>
                </a:solidFill>
                <a:latin typeface="Arial"/>
              </a:rPr>
              <a:t>the </a:t>
            </a:r>
            <a:r>
              <a:rPr sz="1300" b="1" i="0">
                <a:solidFill>
                  <a:srgbClr val="5B6777"/>
                </a:solidFill>
                <a:latin typeface="Arial"/>
              </a:rPr>
              <a:t>+1.5</a:t>
            </a:r>
            <a:r>
              <a:rPr sz="1300" b="0" i="0">
                <a:solidFill>
                  <a:srgbClr val="232D3B"/>
                </a:solidFill>
                <a:latin typeface="Arial"/>
              </a:rPr>
              <a:t> with no teaching.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8485632" y="3977639"/>
            <a:ext cx="2871216" cy="0"/>
          </a:xfrm>
          <a:prstGeom prst="line">
            <a:avLst/>
          </a:prstGeom>
          <a:ln w="12700">
            <a:solidFill>
              <a:srgbClr val="C8E0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85632" y="4114800"/>
            <a:ext cx="29260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050" b="1" i="0">
                <a:solidFill>
                  <a:srgbClr val="2E966E"/>
                </a:solidFill>
                <a:latin typeface="Arial"/>
              </a:rPr>
              <a:t>Understood it well  (12+/20, of 40)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85632" y="4480560"/>
            <a:ext cx="1828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00" b="0" i="0">
                <a:solidFill>
                  <a:srgbClr val="232D3B"/>
                </a:solidFill>
                <a:latin typeface="Arial"/>
              </a:rPr>
              <a:t>Activities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241280" y="4480560"/>
            <a:ext cx="10972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1300" b="1" i="0">
                <a:solidFill>
                  <a:srgbClr val="2E966E"/>
                </a:solidFill>
                <a:latin typeface="Arial"/>
              </a:rPr>
              <a:t>30 / 40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485632" y="4937760"/>
            <a:ext cx="1828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00" b="0" i="0">
                <a:solidFill>
                  <a:srgbClr val="232D3B"/>
                </a:solidFill>
                <a:latin typeface="Arial"/>
              </a:rPr>
              <a:t>Computer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241280" y="4937760"/>
            <a:ext cx="10972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1300" b="1" i="0">
                <a:solidFill>
                  <a:srgbClr val="446FB5"/>
                </a:solidFill>
                <a:latin typeface="Arial"/>
              </a:rPr>
              <a:t>25 / 40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485632" y="5394960"/>
            <a:ext cx="18288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1200" b="0" i="0">
                <a:solidFill>
                  <a:srgbClr val="232D3B"/>
                </a:solidFill>
                <a:latin typeface="Arial"/>
              </a:rPr>
              <a:t>Not taught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241280" y="5394960"/>
            <a:ext cx="10972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1300" b="1" i="0">
                <a:solidFill>
                  <a:srgbClr val="5B6777"/>
                </a:solidFill>
                <a:latin typeface="Arial"/>
              </a:rPr>
              <a:t>13 / 40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6928" y="6053328"/>
            <a:ext cx="722376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sz="1150" b="0" i="1">
                <a:solidFill>
                  <a:srgbClr val="5B6777"/>
                </a:solidFill>
                <a:latin typeface="Arial"/>
              </a:rPr>
              <a:t>The takeaway: you do not need a computer for every child — a low-cost, paper-friendly, activity-led class delivers the same jump.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08 / 10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8375903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949147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29184"/>
            <a:ext cx="5486400" cy="2377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900" b="1" i="0">
                <a:solidFill>
                  <a:srgbClr val="008080"/>
                </a:solidFill>
                <a:latin typeface="Arial"/>
              </a:rPr>
              <a:t>WHY IT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40080"/>
            <a:ext cx="1106424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2000"/>
              </a:lnSpc>
            </a:pPr>
            <a:r>
              <a:rPr sz="2300" b="1" i="0">
                <a:solidFill>
                  <a:srgbClr val="122033"/>
                </a:solidFill>
                <a:latin typeface="Arial"/>
              </a:rPr>
              <a:t>Because every abstract idea is something the child physically did first.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700784"/>
            <a:ext cx="11055096" cy="0"/>
          </a:xfrm>
          <a:prstGeom prst="line">
            <a:avLst/>
          </a:prstGeom>
          <a:ln w="12700">
            <a:solidFill>
              <a:srgbClr val="DDE2E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6928" y="1874519"/>
            <a:ext cx="10972800" cy="6400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sz="1350" b="0" i="0">
                <a:solidFill>
                  <a:srgbClr val="232D3B"/>
                </a:solidFill>
                <a:latin typeface="Arial"/>
              </a:rPr>
              <a:t>The approach builds a connected set of Computational-Thinking and AI-readiness competencies — </a:t>
            </a:r>
            <a:r>
              <a:rPr sz="1350" b="1" i="0">
                <a:solidFill>
                  <a:srgbClr val="122033"/>
                </a:solidFill>
                <a:latin typeface="Arial"/>
              </a:rPr>
              <a:t>and each one is grounded in an activity the child has actually done, not a definition they were told.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346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66928" y="2834640"/>
            <a:ext cx="73152" cy="1417320"/>
          </a:xfrm>
          <a:prstGeom prst="rect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86384" y="30175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Pattern recognition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" y="35844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guessing from partial clues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28346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383280" y="2834640"/>
            <a:ext cx="73152" cy="1417320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602736" y="30175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Decomposition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02736" y="35844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breaking a thing into features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9632" y="28346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199632" y="2834640"/>
            <a:ext cx="73152" cy="1417320"/>
          </a:xfrm>
          <a:prstGeom prst="rect">
            <a:avLst/>
          </a:prstGeom>
          <a:solidFill>
            <a:srgbClr val="635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19088" y="30175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Abstraction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088" y="35844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keeping only what matters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15984" y="28346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015984" y="2834640"/>
            <a:ext cx="73152" cy="1417320"/>
          </a:xfrm>
          <a:prstGeom prst="rect">
            <a:avLst/>
          </a:prstGeom>
          <a:solidFill>
            <a:srgbClr val="DA58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235440" y="30175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Classification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40" y="35844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sorting new examples by learned rules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44348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66928" y="4434840"/>
            <a:ext cx="73152" cy="141732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86384" y="46177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Training &amp; testing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6384" y="51846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learn from examples, then apply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44348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3383280" y="4434840"/>
            <a:ext cx="73152" cy="1417320"/>
          </a:xfrm>
          <a:prstGeom prst="rect">
            <a:avLst/>
          </a:prstGeom>
          <a:solidFill>
            <a:srgbClr val="E2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602736" y="46177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Generalisation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02736" y="51846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working on unseen cases, not memorising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99632" y="44348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199632" y="4434840"/>
            <a:ext cx="73152" cy="1417320"/>
          </a:xfrm>
          <a:prstGeom prst="rect">
            <a:avLst/>
          </a:prstGeom>
          <a:solidFill>
            <a:srgbClr val="44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419088" y="46177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Representation &amp; compression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19088" y="51846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pixels &amp; 0/1, keep the gist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015984" y="4434840"/>
            <a:ext cx="2697480" cy="1417320"/>
          </a:xfrm>
          <a:prstGeom prst="roundRect">
            <a:avLst>
              <a:gd name="adj" fmla="val 8000"/>
            </a:avLst>
          </a:prstGeom>
          <a:solidFill>
            <a:srgbClr val="FCFCFA"/>
          </a:solidFill>
          <a:ln w="12700">
            <a:solidFill>
              <a:srgbClr val="DDE2E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9015984" y="4434840"/>
            <a:ext cx="73152" cy="1417320"/>
          </a:xfrm>
          <a:prstGeom prst="rect">
            <a:avLst/>
          </a:prstGeom>
          <a:solidFill>
            <a:srgbClr val="2E9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235440" y="4617720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22033"/>
                </a:solidFill>
                <a:latin typeface="Arial"/>
              </a:rPr>
              <a:t>Responsible AI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35440" y="5184648"/>
            <a:ext cx="2331720" cy="5486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0" i="1">
                <a:solidFill>
                  <a:srgbClr val="5B6777"/>
                </a:solidFill>
                <a:latin typeface="Arial"/>
              </a:rPr>
              <a:t>AI can be wrong — check it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6510528"/>
            <a:ext cx="841248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750" b="0" i="0">
                <a:solidFill>
                  <a:srgbClr val="5B6777"/>
                </a:solidFill>
                <a:latin typeface="Arial"/>
              </a:rPr>
              <a:t>From Play to Abstraction · Case study for District Level Deliberations on CT &amp; AI 2026–27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972800" y="6483096"/>
            <a:ext cx="658368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r">
              <a:lnSpc>
                <a:spcPct val="104000"/>
              </a:lnSpc>
            </a:pPr>
            <a:r>
              <a:rPr sz="800" b="1" i="0">
                <a:solidFill>
                  <a:srgbClr val="5B6777"/>
                </a:solidFill>
                <a:latin typeface="Arial"/>
              </a:rPr>
              <a:t>09 / 10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6692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682495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2798064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3913632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02920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6144768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260336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8375903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8CC4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9491472" y="137160"/>
            <a:ext cx="1014983" cy="146304"/>
          </a:xfrm>
          <a:prstGeom prst="roundRect">
            <a:avLst>
              <a:gd name="adj" fmla="val 50000"/>
            </a:avLst>
          </a:prstGeom>
          <a:solidFill>
            <a:srgbClr val="0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10607040" y="155448"/>
            <a:ext cx="1014983" cy="109728"/>
          </a:xfrm>
          <a:prstGeom prst="roundRect">
            <a:avLst>
              <a:gd name="adj" fmla="val 50000"/>
            </a:avLst>
          </a:prstGeom>
          <a:solidFill>
            <a:srgbClr val="D8DD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cf7ac0a-4681-4823-ab0b-04ef02c5f873}" enabled="1" method="Standard" siteId="{42f7676c-f455-423c-82f6-dc2d99791af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2187</Words>
  <Application>Microsoft Macintosh PowerPoint</Application>
  <PresentationFormat>Widescreen</PresentationFormat>
  <Paragraphs>174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Jain, Shashank Mohan</cp:lastModifiedBy>
  <cp:revision>2</cp:revision>
  <dcterms:created xsi:type="dcterms:W3CDTF">2013-01-27T09:14:16Z</dcterms:created>
  <dcterms:modified xsi:type="dcterms:W3CDTF">2026-07-10T14:53:34Z</dcterms:modified>
  <cp:category/>
</cp:coreProperties>
</file>